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489" r:id="rId3"/>
    <p:sldId id="498" r:id="rId4"/>
    <p:sldId id="499" r:id="rId5"/>
    <p:sldId id="490" r:id="rId6"/>
    <p:sldId id="481" r:id="rId7"/>
    <p:sldId id="501" r:id="rId8"/>
    <p:sldId id="503" r:id="rId9"/>
    <p:sldId id="485" r:id="rId10"/>
    <p:sldId id="486" r:id="rId11"/>
    <p:sldId id="487" r:id="rId12"/>
    <p:sldId id="488" r:id="rId13"/>
    <p:sldId id="500" r:id="rId14"/>
    <p:sldId id="449" r:id="rId15"/>
    <p:sldId id="493" r:id="rId16"/>
    <p:sldId id="492" r:id="rId17"/>
    <p:sldId id="497" r:id="rId18"/>
    <p:sldId id="502" r:id="rId19"/>
    <p:sldId id="462" r:id="rId20"/>
    <p:sldId id="491" r:id="rId21"/>
    <p:sldId id="504" r:id="rId22"/>
    <p:sldId id="525" r:id="rId23"/>
    <p:sldId id="524" r:id="rId24"/>
    <p:sldId id="512" r:id="rId25"/>
    <p:sldId id="482" r:id="rId26"/>
    <p:sldId id="483" r:id="rId27"/>
    <p:sldId id="484" r:id="rId28"/>
    <p:sldId id="505" r:id="rId29"/>
    <p:sldId id="521" r:id="rId30"/>
    <p:sldId id="507" r:id="rId31"/>
    <p:sldId id="495" r:id="rId32"/>
    <p:sldId id="496" r:id="rId33"/>
    <p:sldId id="519" r:id="rId34"/>
    <p:sldId id="518" r:id="rId35"/>
    <p:sldId id="513" r:id="rId36"/>
    <p:sldId id="520" r:id="rId37"/>
    <p:sldId id="515" r:id="rId38"/>
    <p:sldId id="517" r:id="rId39"/>
    <p:sldId id="494" r:id="rId40"/>
    <p:sldId id="445" r:id="rId41"/>
  </p:sldIdLst>
  <p:sldSz cx="12192000" cy="6858000"/>
  <p:notesSz cx="6797675" cy="987425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ambria Math" panose="02040503050406030204" pitchFamily="18" charset="0"/>
      <p:regular r:id="rId5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DCF"/>
    <a:srgbClr val="65CF85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84D1A-C229-417C-A2B8-07A6F8B5C9FB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7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7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99E93-F271-4664-8632-4D649C731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1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8" cy="49542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8" cy="49542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B46DE799-0410-4E79-B1FD-690E91C0B566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5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8"/>
            <a:ext cx="2945658" cy="49542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8"/>
            <a:ext cx="2945658" cy="49542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8540974E-E855-49E8-AC8B-486982769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9E236-AC68-460F-9C79-58DFC6305E0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99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C44BE-12E8-4FDD-B0C7-546FF060E0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5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A298-92E9-4586-B08E-DFC06593636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A298-92E9-4586-B08E-DFC0659363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2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A298-92E9-4586-B08E-DFC0659363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2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r>
              <a:rPr lang="ru-RU" dirty="0" smtClean="0">
                <a:solidFill>
                  <a:srgbClr val="111111"/>
                </a:solidFill>
                <a:latin typeface="Georgia" panose="02040502050405020303" pitchFamily="18" charset="0"/>
              </a:rPr>
              <a:t>Направления на проведение МСЭ будут распределяться с помощью информационной системы между бюро всех регионов, независимо от места жительства самого гражданина. По итогам экспертизы, после вынесения решения, персональные данные гражданина будут отражены в финальном документе – справке об инвалидности с указанием группы и индивидуальной программе реабилитации инвалида. Само решение будет направляться гражданину в личный кабинет на портале </a:t>
            </a:r>
            <a:r>
              <a:rPr lang="ru-RU" dirty="0" err="1" smtClean="0">
                <a:solidFill>
                  <a:srgbClr val="111111"/>
                </a:solidFill>
                <a:latin typeface="Georgia" panose="02040502050405020303" pitchFamily="18" charset="0"/>
              </a:rPr>
              <a:t>госуслуг</a:t>
            </a:r>
            <a:r>
              <a:rPr lang="ru-RU" dirty="0" smtClean="0">
                <a:solidFill>
                  <a:srgbClr val="111111"/>
                </a:solidFill>
                <a:latin typeface="Georgia" panose="02040502050405020303" pitchFamily="18" charset="0"/>
              </a:rPr>
              <a:t> или почтовым отправлением. При этом, если гражданин не согласен с решением, он может его обжаловать в бюро медико-социальной экспертизы по месту жительства, где и будет проводиться очная экспертиза. Это позволит сделать процедуру проведения экспертизы максимально независимой.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A298-92E9-4586-B08E-DFC0659363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8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A298-92E9-4586-B08E-DFC0659363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D68A-D3E7-4ABD-B10B-B7FAE0DAAB4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3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809625"/>
            <a:ext cx="7083425" cy="3984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7FE6-206B-416E-B8B0-598A106FEDD2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12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91F-A440-43E2-AFD2-858639621389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25D1-A407-4354-A083-D96527415510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2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C86B-94EF-44F0-BEF3-65BD7C3585E0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0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6151-A5C9-4009-9398-3DC5637DCA4D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613C-FD91-4065-A7FC-E9C32C01239C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6988-0EC3-4C95-BA40-0735959CA232}" type="datetime1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6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6A7-D465-4AF5-979C-A74D06B98A77}" type="datetime1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2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7193-C611-41FD-8A67-EE221EF3E14A}" type="datetime1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9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E4E-F35C-4731-8DE4-52075DCA5A16}" type="datetime1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BA0D-EBDE-4F5B-B565-396A00410507}" type="datetime1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8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96A6-060D-4109-80D5-66481512078B}" type="datetime1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0967-690E-4398-8B33-2A2745D58FA9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68C2-FDD3-4DBF-955C-3A43EDF3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764"/>
            <a:ext cx="7490953" cy="634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" y="24216"/>
            <a:ext cx="1041955" cy="102133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flipV="1">
            <a:off x="6527948" y="5419285"/>
            <a:ext cx="5222520" cy="457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7" tIns="60933" rIns="121867" bIns="60933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835" y="5479648"/>
            <a:ext cx="7277909" cy="697701"/>
          </a:xfrm>
          <a:prstGeom prst="rect">
            <a:avLst/>
          </a:prstGeom>
          <a:noFill/>
        </p:spPr>
        <p:txBody>
          <a:bodyPr wrap="square" lIns="121867" tIns="60933" rIns="121867" bIns="60933">
            <a:spAutoFit/>
          </a:bodyPr>
          <a:lstStyle>
            <a:defPPr>
              <a:defRPr lang="ru-RU"/>
            </a:defPPr>
            <a:lvl1pPr algn="ctr">
              <a:defRPr sz="2000" b="1" kern="10">
                <a:solidFill>
                  <a:srgbClr val="264D74"/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Рыбченко Наталья Васильевна, </a:t>
            </a:r>
          </a:p>
          <a:p>
            <a:pPr algn="r"/>
            <a:r>
              <a:rPr lang="ru-RU" sz="1867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руководитель-главный эксперт по медико-социальной экспертизе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7848" y="6414944"/>
            <a:ext cx="1081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535393" y="24214"/>
            <a:ext cx="9985111" cy="552495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казенное учреждение  «Главное бюро медико-социальной экспертизы по  Иркутской области» </a:t>
            </a:r>
            <a:b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Российской Федерации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09177" y="3261304"/>
            <a:ext cx="6682823" cy="1811472"/>
          </a:xfrm>
          <a:prstGeom prst="rect">
            <a:avLst/>
          </a:prstGeom>
        </p:spPr>
        <p:txBody>
          <a:bodyPr vert="horz" lIns="121867" tIns="60933" rIns="121867" bIns="60933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Правила признания лица инвалидом с 1 июля 2022 г.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" y="5771509"/>
            <a:ext cx="11905323" cy="1012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94" y="41967"/>
            <a:ext cx="3821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(с 01.07.2022)</a:t>
            </a:r>
            <a:endParaRPr lang="ru-RU" sz="32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6199" y="1977333"/>
            <a:ext cx="1212774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3818" y="1301894"/>
            <a:ext cx="89508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ГРАЖДАНИНА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28196" y="1961950"/>
            <a:ext cx="1571196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7404" y="2937515"/>
            <a:ext cx="1021277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человека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66204" y="4436300"/>
            <a:ext cx="2434899" cy="10156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корректировка ИПРА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458" y="3608594"/>
            <a:ext cx="2891760" cy="22467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данными медицинских исследований и заключениями врачей, направивших человека 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МСЭ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0612" y="3655331"/>
            <a:ext cx="3533097" cy="25545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гражданин является получателем социальных услуг в организации социального обслуживания, оказывающей социальные услуги в стационарной форме социального обслуживания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22062" y="3832517"/>
            <a:ext cx="2539706" cy="19389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обследование с помощью специального диагностического оборудования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32586" y="1814421"/>
            <a:ext cx="0" cy="1357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813794" y="1841579"/>
            <a:ext cx="0" cy="1357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102034" y="145289"/>
            <a:ext cx="66734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медико-социальной экспертизы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493818" y="2734584"/>
            <a:ext cx="8265226" cy="12197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885076" y="3462098"/>
            <a:ext cx="0" cy="1357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457129" y="3422960"/>
            <a:ext cx="0" cy="37126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7265000" y="3428554"/>
            <a:ext cx="7406" cy="3122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0775504" y="3462098"/>
            <a:ext cx="0" cy="9524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030649" y="1129061"/>
            <a:ext cx="0" cy="1357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947" y="31223"/>
            <a:ext cx="3821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(с 01.06.2023)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947" y="3204784"/>
            <a:ext cx="4738016" cy="25545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 решения бюро МСЭ по его желанию о проведении МСЭ по обжалованию дистанционно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08339" y="1729986"/>
            <a:ext cx="569385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99830" y="3653463"/>
            <a:ext cx="3095020" cy="20005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экспертным составом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 МСЭ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21811" y="3587089"/>
            <a:ext cx="4106283" cy="26776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экспертным составом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бюро в рамках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обследования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0074953" y="2909305"/>
            <a:ext cx="0" cy="463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16436" y="2956056"/>
            <a:ext cx="2819" cy="665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899830" y="2760322"/>
            <a:ext cx="836764" cy="391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686873" y="706334"/>
            <a:ext cx="66734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медико-социальной экспертизы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17099" y="1843755"/>
            <a:ext cx="1569774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512008" y="1845697"/>
            <a:ext cx="1571196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197595" y="1424850"/>
            <a:ext cx="260597" cy="30513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28837" y="1577418"/>
            <a:ext cx="0" cy="2108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1394" y="45771"/>
            <a:ext cx="3821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(с 01.01.2024)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3599" y="853453"/>
            <a:ext cx="45760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 МСЭ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3599" y="2538824"/>
            <a:ext cx="609559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между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РЕГИОНОВ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места жительства самого гражданина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727778" y="1503542"/>
            <a:ext cx="374363" cy="12357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919" y="2577197"/>
            <a:ext cx="820960" cy="79177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8285718" y="1649460"/>
            <a:ext cx="31413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ДАННЫЕ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85718" y="3523709"/>
            <a:ext cx="314039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ОГРАНИЧЕН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194931" y="150863"/>
            <a:ext cx="3489031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МСЭ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личного присутствия гражданина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828802" y="5068473"/>
            <a:ext cx="5456916" cy="9541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данные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МСЭ, ИПРА инвалида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506" y="5305274"/>
            <a:ext cx="2883572" cy="717306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7790855" y="5554323"/>
            <a:ext cx="12112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1" y="5845601"/>
            <a:ext cx="11905323" cy="10123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9070" y="1226917"/>
            <a:ext cx="10676237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НАПРАВЛЕНИЯ </a:t>
            </a:r>
          </a:p>
          <a:p>
            <a:pPr marL="0" lvl="1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МЕДИКО-СОЦИАЛЬНУЮ ЭКСПЕРТИЗУ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86631" y="753580"/>
            <a:ext cx="4554866" cy="13177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февраля 2006 г. № 95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2927" y="2529555"/>
            <a:ext cx="5732715" cy="3213871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Орган, осуществляющий пенсионное обеспечение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социальной защиты населения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гражданин со справкой ВК об отказе в направлении на МСЭ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34381" y="849515"/>
            <a:ext cx="4836921" cy="11235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2022 г. № 588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88005" y="2930958"/>
            <a:ext cx="4862557" cy="24110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85641" y="2992453"/>
            <a:ext cx="5790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письменного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(его законного или уполномоченного представителя)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медико-социальной экспертизы.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7172" y="174464"/>
            <a:ext cx="8781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62626"/>
                </a:solidFill>
                <a:latin typeface="HelveticaNeue"/>
                <a:cs typeface="Times New Roman" panose="02020603050405020304" pitchFamily="18" charset="0"/>
              </a:rPr>
              <a:t>НАПРАВЛЕНИЕ ГРАЖДАНИНА НА МСЭ:</a:t>
            </a:r>
            <a:endParaRPr lang="ru-RU" sz="3200" b="1" dirty="0">
              <a:solidFill>
                <a:srgbClr val="262626"/>
              </a:solidFill>
              <a:latin typeface="HelveticaNeue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2300" y="2394263"/>
            <a:ext cx="5574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МЕДИЦИНСКАЯ ОРГАНИЗАЦИЯ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100876" y="988744"/>
            <a:ext cx="42729" cy="5127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735685" y="5394343"/>
            <a:ext cx="4732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ЗАЯВЛЕНИЕ ГРАЖДАНИНА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87045" y="5121300"/>
            <a:ext cx="3929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9" y="5885001"/>
            <a:ext cx="11442003" cy="972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54" y="682924"/>
            <a:ext cx="3803305" cy="24559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Прямоугольник 11"/>
          <p:cNvSpPr/>
          <p:nvPr/>
        </p:nvSpPr>
        <p:spPr>
          <a:xfrm>
            <a:off x="5976206" y="587975"/>
            <a:ext cx="6096000" cy="120032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НАРУШЕНИЕ ЗДОРОВЬЯ СО СТОЙКИМ РАССТРОЙСТВОМ ФУНКЦИЙ ОРГАНИЗМА, обусловленное заболеваниями, последствиями травм или дефектами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25604" y="130597"/>
            <a:ext cx="3907808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Лечение, прохождение обследования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472270" y="1972795"/>
            <a:ext cx="551936" cy="5272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1839" y="3354346"/>
            <a:ext cx="7652876" cy="83099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</a:rPr>
              <a:t>Перечень </a:t>
            </a:r>
            <a:r>
              <a:rPr lang="ru-RU" sz="1600" dirty="0">
                <a:latin typeface="times new roman" panose="02020603050405020304" pitchFamily="18" charset="0"/>
              </a:rPr>
              <a:t>медицинских обследований, необходимых для получения клинико-функциональных данных в зависимости от заболевания в целях проведения медико-социальной </a:t>
            </a:r>
            <a:r>
              <a:rPr lang="ru-RU" sz="1600" dirty="0" smtClean="0">
                <a:latin typeface="times new roman" panose="02020603050405020304" pitchFamily="18" charset="0"/>
              </a:rPr>
              <a:t>экспертизы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6008" y="3880120"/>
            <a:ext cx="20078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</a:rPr>
              <a:t>в </a:t>
            </a:r>
            <a:r>
              <a:rPr lang="ru-RU" sz="1400" b="1" dirty="0" err="1" smtClean="0">
                <a:latin typeface="times new roman" panose="02020603050405020304" pitchFamily="18" charset="0"/>
              </a:rPr>
              <a:t>медорганизациях</a:t>
            </a:r>
            <a:endParaRPr lang="ru-RU" sz="1400" b="1" dirty="0" smtClean="0">
              <a:latin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</a:rPr>
              <a:t>в стационаре</a:t>
            </a:r>
          </a:p>
          <a:p>
            <a:r>
              <a:rPr lang="ru-RU" sz="1400" b="1" dirty="0" smtClean="0">
                <a:latin typeface="times new roman" panose="02020603050405020304" pitchFamily="18" charset="0"/>
              </a:rPr>
              <a:t>с выездом на дом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0207" y="235676"/>
            <a:ext cx="41434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ОБРАЩЕНИЕ В МЕДИЦИНСКУЮ ОРГАНИЗАЦИЮ</a:t>
            </a:r>
          </a:p>
        </p:txBody>
      </p:sp>
      <p:sp>
        <p:nvSpPr>
          <p:cNvPr id="3" name="Овал 2"/>
          <p:cNvSpPr/>
          <p:nvPr/>
        </p:nvSpPr>
        <p:spPr>
          <a:xfrm>
            <a:off x="342529" y="395416"/>
            <a:ext cx="551936" cy="5272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49200" y="4781873"/>
            <a:ext cx="5593616" cy="129266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Передача медицинской организацией направления на МСЭ в электронном виде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присвоения ID-РЭМД)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</a:rPr>
              <a:t>(без участия гражданина)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071016" y="5212378"/>
            <a:ext cx="551936" cy="5272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82"/>
          <p:cNvGrpSpPr>
            <a:grpSpLocks noChangeAspect="1"/>
          </p:cNvGrpSpPr>
          <p:nvPr/>
        </p:nvGrpSpPr>
        <p:grpSpPr bwMode="auto">
          <a:xfrm>
            <a:off x="1413512" y="4497154"/>
            <a:ext cx="1935398" cy="1285743"/>
            <a:chOff x="6918302" y="4202952"/>
            <a:chExt cx="1840164" cy="1220401"/>
          </a:xfrm>
        </p:grpSpPr>
        <p:grpSp>
          <p:nvGrpSpPr>
            <p:cNvPr id="34" name="Группа 39"/>
            <p:cNvGrpSpPr>
              <a:grpSpLocks noChangeAspect="1"/>
            </p:cNvGrpSpPr>
            <p:nvPr/>
          </p:nvGrpSpPr>
          <p:grpSpPr>
            <a:xfrm>
              <a:off x="6918302" y="4729815"/>
              <a:ext cx="406955" cy="360000"/>
              <a:chOff x="217488" y="3168650"/>
              <a:chExt cx="649288" cy="574675"/>
            </a:xfrm>
            <a:solidFill>
              <a:srgbClr val="FF0000"/>
            </a:solidFill>
          </p:grpSpPr>
          <p:sp>
            <p:nvSpPr>
              <p:cNvPr id="85" name="Freeform 35"/>
              <p:cNvSpPr>
                <a:spLocks noEditPoints="1"/>
              </p:cNvSpPr>
              <p:nvPr/>
            </p:nvSpPr>
            <p:spPr bwMode="auto">
              <a:xfrm>
                <a:off x="217488" y="3168650"/>
                <a:ext cx="649288" cy="441325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21" y="533"/>
                  </a:cxn>
                  <a:cxn ang="0">
                    <a:pos x="796" y="533"/>
                  </a:cxn>
                  <a:cxn ang="0">
                    <a:pos x="796" y="22"/>
                  </a:cxn>
                  <a:cxn ang="0">
                    <a:pos x="21" y="22"/>
                  </a:cxn>
                  <a:cxn ang="0">
                    <a:pos x="0" y="0"/>
                  </a:cxn>
                  <a:cxn ang="0">
                    <a:pos x="818" y="0"/>
                  </a:cxn>
                  <a:cxn ang="0">
                    <a:pos x="818" y="555"/>
                  </a:cxn>
                  <a:cxn ang="0">
                    <a:pos x="0" y="555"/>
                  </a:cxn>
                  <a:cxn ang="0">
                    <a:pos x="0" y="0"/>
                  </a:cxn>
                </a:cxnLst>
                <a:rect l="0" t="0" r="r" b="b"/>
                <a:pathLst>
                  <a:path w="818" h="555">
                    <a:moveTo>
                      <a:pt x="21" y="22"/>
                    </a:moveTo>
                    <a:lnTo>
                      <a:pt x="21" y="533"/>
                    </a:lnTo>
                    <a:lnTo>
                      <a:pt x="796" y="533"/>
                    </a:lnTo>
                    <a:lnTo>
                      <a:pt x="796" y="22"/>
                    </a:lnTo>
                    <a:lnTo>
                      <a:pt x="21" y="22"/>
                    </a:lnTo>
                    <a:close/>
                    <a:moveTo>
                      <a:pt x="0" y="0"/>
                    </a:moveTo>
                    <a:lnTo>
                      <a:pt x="818" y="0"/>
                    </a:lnTo>
                    <a:lnTo>
                      <a:pt x="818" y="555"/>
                    </a:lnTo>
                    <a:lnTo>
                      <a:pt x="0" y="5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6" name="Freeform 36"/>
              <p:cNvSpPr>
                <a:spLocks/>
              </p:cNvSpPr>
              <p:nvPr/>
            </p:nvSpPr>
            <p:spPr bwMode="auto">
              <a:xfrm>
                <a:off x="360363" y="3594100"/>
                <a:ext cx="363538" cy="149225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72" y="28"/>
                  </a:cxn>
                  <a:cxn ang="0">
                    <a:pos x="185" y="67"/>
                  </a:cxn>
                  <a:cxn ang="0">
                    <a:pos x="172" y="107"/>
                  </a:cxn>
                  <a:cxn ang="0">
                    <a:pos x="139" y="131"/>
                  </a:cxn>
                  <a:cxn ang="0">
                    <a:pos x="22" y="135"/>
                  </a:cxn>
                  <a:cxn ang="0">
                    <a:pos x="438" y="166"/>
                  </a:cxn>
                  <a:cxn ang="0">
                    <a:pos x="342" y="135"/>
                  </a:cxn>
                  <a:cxn ang="0">
                    <a:pos x="308" y="126"/>
                  </a:cxn>
                  <a:cxn ang="0">
                    <a:pos x="284" y="100"/>
                  </a:cxn>
                  <a:cxn ang="0">
                    <a:pos x="275" y="67"/>
                  </a:cxn>
                  <a:cxn ang="0">
                    <a:pos x="284" y="34"/>
                  </a:cxn>
                  <a:cxn ang="0">
                    <a:pos x="308" y="9"/>
                  </a:cxn>
                  <a:cxn ang="0">
                    <a:pos x="342" y="0"/>
                  </a:cxn>
                  <a:cxn ang="0">
                    <a:pos x="350" y="4"/>
                  </a:cxn>
                  <a:cxn ang="0">
                    <a:pos x="353" y="11"/>
                  </a:cxn>
                  <a:cxn ang="0">
                    <a:pos x="349" y="20"/>
                  </a:cxn>
                  <a:cxn ang="0">
                    <a:pos x="342" y="22"/>
                  </a:cxn>
                  <a:cxn ang="0">
                    <a:pos x="316" y="31"/>
                  </a:cxn>
                  <a:cxn ang="0">
                    <a:pos x="299" y="53"/>
                  </a:cxn>
                  <a:cxn ang="0">
                    <a:pos x="299" y="82"/>
                  </a:cxn>
                  <a:cxn ang="0">
                    <a:pos x="316" y="104"/>
                  </a:cxn>
                  <a:cxn ang="0">
                    <a:pos x="342" y="113"/>
                  </a:cxn>
                  <a:cxn ang="0">
                    <a:pos x="460" y="188"/>
                  </a:cxn>
                  <a:cxn ang="0">
                    <a:pos x="0" y="113"/>
                  </a:cxn>
                  <a:cxn ang="0">
                    <a:pos x="132" y="110"/>
                  </a:cxn>
                  <a:cxn ang="0">
                    <a:pos x="154" y="94"/>
                  </a:cxn>
                  <a:cxn ang="0">
                    <a:pos x="163" y="67"/>
                  </a:cxn>
                  <a:cxn ang="0">
                    <a:pos x="154" y="41"/>
                  </a:cxn>
                  <a:cxn ang="0">
                    <a:pos x="132" y="24"/>
                  </a:cxn>
                  <a:cxn ang="0">
                    <a:pos x="114" y="22"/>
                  </a:cxn>
                  <a:cxn ang="0">
                    <a:pos x="109" y="18"/>
                  </a:cxn>
                  <a:cxn ang="0">
                    <a:pos x="107" y="8"/>
                  </a:cxn>
                  <a:cxn ang="0">
                    <a:pos x="111" y="2"/>
                  </a:cxn>
                </a:cxnLst>
                <a:rect l="0" t="0" r="r" b="b"/>
                <a:pathLst>
                  <a:path w="460" h="188">
                    <a:moveTo>
                      <a:pt x="118" y="0"/>
                    </a:moveTo>
                    <a:lnTo>
                      <a:pt x="139" y="4"/>
                    </a:lnTo>
                    <a:lnTo>
                      <a:pt x="157" y="13"/>
                    </a:lnTo>
                    <a:lnTo>
                      <a:pt x="172" y="28"/>
                    </a:lnTo>
                    <a:lnTo>
                      <a:pt x="182" y="46"/>
                    </a:lnTo>
                    <a:lnTo>
                      <a:pt x="185" y="67"/>
                    </a:lnTo>
                    <a:lnTo>
                      <a:pt x="182" y="88"/>
                    </a:lnTo>
                    <a:lnTo>
                      <a:pt x="172" y="107"/>
                    </a:lnTo>
                    <a:lnTo>
                      <a:pt x="157" y="121"/>
                    </a:lnTo>
                    <a:lnTo>
                      <a:pt x="139" y="131"/>
                    </a:lnTo>
                    <a:lnTo>
                      <a:pt x="118" y="135"/>
                    </a:lnTo>
                    <a:lnTo>
                      <a:pt x="22" y="135"/>
                    </a:lnTo>
                    <a:lnTo>
                      <a:pt x="22" y="166"/>
                    </a:lnTo>
                    <a:lnTo>
                      <a:pt x="438" y="166"/>
                    </a:lnTo>
                    <a:lnTo>
                      <a:pt x="438" y="135"/>
                    </a:lnTo>
                    <a:lnTo>
                      <a:pt x="342" y="135"/>
                    </a:lnTo>
                    <a:lnTo>
                      <a:pt x="325" y="132"/>
                    </a:lnTo>
                    <a:lnTo>
                      <a:pt x="308" y="126"/>
                    </a:lnTo>
                    <a:lnTo>
                      <a:pt x="295" y="115"/>
                    </a:lnTo>
                    <a:lnTo>
                      <a:pt x="284" y="100"/>
                    </a:lnTo>
                    <a:lnTo>
                      <a:pt x="277" y="85"/>
                    </a:lnTo>
                    <a:lnTo>
                      <a:pt x="275" y="67"/>
                    </a:lnTo>
                    <a:lnTo>
                      <a:pt x="277" y="50"/>
                    </a:lnTo>
                    <a:lnTo>
                      <a:pt x="284" y="34"/>
                    </a:lnTo>
                    <a:lnTo>
                      <a:pt x="295" y="20"/>
                    </a:lnTo>
                    <a:lnTo>
                      <a:pt x="308" y="9"/>
                    </a:lnTo>
                    <a:lnTo>
                      <a:pt x="325" y="2"/>
                    </a:lnTo>
                    <a:lnTo>
                      <a:pt x="342" y="0"/>
                    </a:lnTo>
                    <a:lnTo>
                      <a:pt x="347" y="1"/>
                    </a:lnTo>
                    <a:lnTo>
                      <a:pt x="350" y="4"/>
                    </a:lnTo>
                    <a:lnTo>
                      <a:pt x="352" y="7"/>
                    </a:lnTo>
                    <a:lnTo>
                      <a:pt x="353" y="11"/>
                    </a:lnTo>
                    <a:lnTo>
                      <a:pt x="351" y="18"/>
                    </a:lnTo>
                    <a:lnTo>
                      <a:pt x="349" y="20"/>
                    </a:lnTo>
                    <a:lnTo>
                      <a:pt x="345" y="22"/>
                    </a:lnTo>
                    <a:lnTo>
                      <a:pt x="342" y="22"/>
                    </a:lnTo>
                    <a:lnTo>
                      <a:pt x="328" y="24"/>
                    </a:lnTo>
                    <a:lnTo>
                      <a:pt x="316" y="31"/>
                    </a:lnTo>
                    <a:lnTo>
                      <a:pt x="306" y="41"/>
                    </a:lnTo>
                    <a:lnTo>
                      <a:pt x="299" y="53"/>
                    </a:lnTo>
                    <a:lnTo>
                      <a:pt x="297" y="67"/>
                    </a:lnTo>
                    <a:lnTo>
                      <a:pt x="299" y="82"/>
                    </a:lnTo>
                    <a:lnTo>
                      <a:pt x="306" y="94"/>
                    </a:lnTo>
                    <a:lnTo>
                      <a:pt x="316" y="104"/>
                    </a:lnTo>
                    <a:lnTo>
                      <a:pt x="328" y="110"/>
                    </a:lnTo>
                    <a:lnTo>
                      <a:pt x="342" y="113"/>
                    </a:lnTo>
                    <a:lnTo>
                      <a:pt x="460" y="113"/>
                    </a:lnTo>
                    <a:lnTo>
                      <a:pt x="460" y="188"/>
                    </a:lnTo>
                    <a:lnTo>
                      <a:pt x="0" y="188"/>
                    </a:lnTo>
                    <a:lnTo>
                      <a:pt x="0" y="113"/>
                    </a:lnTo>
                    <a:lnTo>
                      <a:pt x="118" y="113"/>
                    </a:lnTo>
                    <a:lnTo>
                      <a:pt x="132" y="110"/>
                    </a:lnTo>
                    <a:lnTo>
                      <a:pt x="144" y="104"/>
                    </a:lnTo>
                    <a:lnTo>
                      <a:pt x="154" y="94"/>
                    </a:lnTo>
                    <a:lnTo>
                      <a:pt x="161" y="82"/>
                    </a:lnTo>
                    <a:lnTo>
                      <a:pt x="163" y="67"/>
                    </a:lnTo>
                    <a:lnTo>
                      <a:pt x="161" y="53"/>
                    </a:lnTo>
                    <a:lnTo>
                      <a:pt x="154" y="41"/>
                    </a:lnTo>
                    <a:lnTo>
                      <a:pt x="144" y="31"/>
                    </a:lnTo>
                    <a:lnTo>
                      <a:pt x="132" y="24"/>
                    </a:lnTo>
                    <a:lnTo>
                      <a:pt x="118" y="22"/>
                    </a:lnTo>
                    <a:lnTo>
                      <a:pt x="114" y="22"/>
                    </a:lnTo>
                    <a:lnTo>
                      <a:pt x="111" y="20"/>
                    </a:lnTo>
                    <a:lnTo>
                      <a:pt x="109" y="18"/>
                    </a:lnTo>
                    <a:lnTo>
                      <a:pt x="107" y="15"/>
                    </a:lnTo>
                    <a:lnTo>
                      <a:pt x="107" y="8"/>
                    </a:lnTo>
                    <a:lnTo>
                      <a:pt x="109" y="5"/>
                    </a:lnTo>
                    <a:lnTo>
                      <a:pt x="111" y="2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7" name="Freeform 37"/>
              <p:cNvSpPr>
                <a:spLocks noEditPoints="1"/>
              </p:cNvSpPr>
              <p:nvPr/>
            </p:nvSpPr>
            <p:spPr bwMode="auto">
              <a:xfrm>
                <a:off x="285750" y="3395663"/>
                <a:ext cx="139700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6"/>
                  </a:cxn>
                  <a:cxn ang="0">
                    <a:pos x="154" y="146"/>
                  </a:cxn>
                  <a:cxn ang="0">
                    <a:pos x="154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68"/>
                  </a:cxn>
                  <a:cxn ang="0">
                    <a:pos x="0" y="168"/>
                  </a:cxn>
                  <a:cxn ang="0">
                    <a:pos x="0" y="0"/>
                  </a:cxn>
                </a:cxnLst>
                <a:rect l="0" t="0" r="r" b="b"/>
                <a:pathLst>
                  <a:path w="176" h="168">
                    <a:moveTo>
                      <a:pt x="22" y="22"/>
                    </a:moveTo>
                    <a:lnTo>
                      <a:pt x="22" y="146"/>
                    </a:lnTo>
                    <a:lnTo>
                      <a:pt x="154" y="146"/>
                    </a:lnTo>
                    <a:lnTo>
                      <a:pt x="154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8" name="Freeform 38"/>
              <p:cNvSpPr>
                <a:spLocks noEditPoints="1"/>
              </p:cNvSpPr>
              <p:nvPr/>
            </p:nvSpPr>
            <p:spPr bwMode="auto">
              <a:xfrm>
                <a:off x="471488" y="3395663"/>
                <a:ext cx="141288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6"/>
                  </a:cxn>
                  <a:cxn ang="0">
                    <a:pos x="155" y="146"/>
                  </a:cxn>
                  <a:cxn ang="0">
                    <a:pos x="155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177" y="168"/>
                  </a:cxn>
                  <a:cxn ang="0">
                    <a:pos x="0" y="168"/>
                  </a:cxn>
                  <a:cxn ang="0">
                    <a:pos x="0" y="0"/>
                  </a:cxn>
                </a:cxnLst>
                <a:rect l="0" t="0" r="r" b="b"/>
                <a:pathLst>
                  <a:path w="177" h="168">
                    <a:moveTo>
                      <a:pt x="22" y="22"/>
                    </a:moveTo>
                    <a:lnTo>
                      <a:pt x="22" y="146"/>
                    </a:lnTo>
                    <a:lnTo>
                      <a:pt x="155" y="146"/>
                    </a:lnTo>
                    <a:lnTo>
                      <a:pt x="155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7" y="0"/>
                    </a:lnTo>
                    <a:lnTo>
                      <a:pt x="177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9" name="Freeform 39"/>
              <p:cNvSpPr>
                <a:spLocks noEditPoints="1"/>
              </p:cNvSpPr>
              <p:nvPr/>
            </p:nvSpPr>
            <p:spPr bwMode="auto">
              <a:xfrm>
                <a:off x="660400" y="3394075"/>
                <a:ext cx="139700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7"/>
                  </a:cxn>
                  <a:cxn ang="0">
                    <a:pos x="154" y="147"/>
                  </a:cxn>
                  <a:cxn ang="0">
                    <a:pos x="154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69"/>
                  </a:cxn>
                  <a:cxn ang="0">
                    <a:pos x="0" y="169"/>
                  </a:cxn>
                  <a:cxn ang="0">
                    <a:pos x="0" y="0"/>
                  </a:cxn>
                </a:cxnLst>
                <a:rect l="0" t="0" r="r" b="b"/>
                <a:pathLst>
                  <a:path w="176" h="169">
                    <a:moveTo>
                      <a:pt x="22" y="22"/>
                    </a:moveTo>
                    <a:lnTo>
                      <a:pt x="22" y="147"/>
                    </a:lnTo>
                    <a:lnTo>
                      <a:pt x="154" y="147"/>
                    </a:lnTo>
                    <a:lnTo>
                      <a:pt x="154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90" name="Freeform 40"/>
              <p:cNvSpPr>
                <a:spLocks/>
              </p:cNvSpPr>
              <p:nvPr/>
            </p:nvSpPr>
            <p:spPr bwMode="auto">
              <a:xfrm>
                <a:off x="285750" y="3308350"/>
                <a:ext cx="365125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52" y="0"/>
                  </a:cxn>
                  <a:cxn ang="0">
                    <a:pos x="455" y="3"/>
                  </a:cxn>
                  <a:cxn ang="0">
                    <a:pos x="457" y="5"/>
                  </a:cxn>
                  <a:cxn ang="0">
                    <a:pos x="459" y="8"/>
                  </a:cxn>
                  <a:cxn ang="0">
                    <a:pos x="459" y="15"/>
                  </a:cxn>
                  <a:cxn ang="0">
                    <a:pos x="457" y="18"/>
                  </a:cxn>
                  <a:cxn ang="0">
                    <a:pos x="455" y="20"/>
                  </a:cxn>
                  <a:cxn ang="0">
                    <a:pos x="448" y="22"/>
                  </a:cxn>
                  <a:cxn ang="0">
                    <a:pos x="11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0"/>
                  </a:cxn>
                </a:cxnLst>
                <a:rect l="0" t="0" r="r" b="b"/>
                <a:pathLst>
                  <a:path w="459" h="22">
                    <a:moveTo>
                      <a:pt x="7" y="0"/>
                    </a:moveTo>
                    <a:lnTo>
                      <a:pt x="452" y="0"/>
                    </a:lnTo>
                    <a:lnTo>
                      <a:pt x="455" y="3"/>
                    </a:lnTo>
                    <a:lnTo>
                      <a:pt x="457" y="5"/>
                    </a:lnTo>
                    <a:lnTo>
                      <a:pt x="459" y="8"/>
                    </a:lnTo>
                    <a:lnTo>
                      <a:pt x="459" y="15"/>
                    </a:lnTo>
                    <a:lnTo>
                      <a:pt x="457" y="18"/>
                    </a:lnTo>
                    <a:lnTo>
                      <a:pt x="455" y="20"/>
                    </a:lnTo>
                    <a:lnTo>
                      <a:pt x="448" y="22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91" name="Freeform 41"/>
              <p:cNvSpPr>
                <a:spLocks/>
              </p:cNvSpPr>
              <p:nvPr/>
            </p:nvSpPr>
            <p:spPr bwMode="auto">
              <a:xfrm>
                <a:off x="285750" y="3262313"/>
                <a:ext cx="230188" cy="158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81" y="0"/>
                  </a:cxn>
                  <a:cxn ang="0">
                    <a:pos x="285" y="2"/>
                  </a:cxn>
                  <a:cxn ang="0">
                    <a:pos x="289" y="7"/>
                  </a:cxn>
                  <a:cxn ang="0">
                    <a:pos x="289" y="13"/>
                  </a:cxn>
                  <a:cxn ang="0">
                    <a:pos x="287" y="17"/>
                  </a:cxn>
                  <a:cxn ang="0">
                    <a:pos x="285" y="19"/>
                  </a:cxn>
                  <a:cxn ang="0">
                    <a:pos x="281" y="21"/>
                  </a:cxn>
                  <a:cxn ang="0">
                    <a:pos x="7" y="21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89" h="21">
                    <a:moveTo>
                      <a:pt x="7" y="0"/>
                    </a:moveTo>
                    <a:lnTo>
                      <a:pt x="281" y="0"/>
                    </a:lnTo>
                    <a:lnTo>
                      <a:pt x="285" y="2"/>
                    </a:lnTo>
                    <a:lnTo>
                      <a:pt x="289" y="7"/>
                    </a:lnTo>
                    <a:lnTo>
                      <a:pt x="289" y="13"/>
                    </a:lnTo>
                    <a:lnTo>
                      <a:pt x="287" y="17"/>
                    </a:lnTo>
                    <a:lnTo>
                      <a:pt x="285" y="19"/>
                    </a:lnTo>
                    <a:lnTo>
                      <a:pt x="281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</p:grpSp>
        <p:grpSp>
          <p:nvGrpSpPr>
            <p:cNvPr id="35" name="Группа 321"/>
            <p:cNvGrpSpPr>
              <a:grpSpLocks/>
            </p:cNvGrpSpPr>
            <p:nvPr/>
          </p:nvGrpSpPr>
          <p:grpSpPr bwMode="auto">
            <a:xfrm>
              <a:off x="7232175" y="4202952"/>
              <a:ext cx="1526291" cy="1220401"/>
              <a:chOff x="7232175" y="4202952"/>
              <a:chExt cx="1526291" cy="1220401"/>
            </a:xfrm>
          </p:grpSpPr>
          <p:grpSp>
            <p:nvGrpSpPr>
              <p:cNvPr id="36" name="Группа 120"/>
              <p:cNvGrpSpPr/>
              <p:nvPr/>
            </p:nvGrpSpPr>
            <p:grpSpPr>
              <a:xfrm>
                <a:off x="7232175" y="4374936"/>
                <a:ext cx="1139890" cy="1048417"/>
                <a:chOff x="6759735" y="3430056"/>
                <a:chExt cx="1139890" cy="1048417"/>
              </a:xfrm>
              <a:solidFill>
                <a:srgbClr val="FF0000"/>
              </a:solidFill>
            </p:grpSpPr>
            <p:grpSp>
              <p:nvGrpSpPr>
                <p:cNvPr id="38" name="Группа 71"/>
                <p:cNvGrpSpPr>
                  <a:grpSpLocks noChangeAspect="1"/>
                </p:cNvGrpSpPr>
                <p:nvPr/>
              </p:nvGrpSpPr>
              <p:grpSpPr>
                <a:xfrm>
                  <a:off x="7223755" y="3430056"/>
                  <a:ext cx="675870" cy="720003"/>
                  <a:chOff x="7545325" y="1628774"/>
                  <a:chExt cx="731838" cy="730251"/>
                </a:xfrm>
                <a:grpFill/>
              </p:grpSpPr>
              <p:sp>
                <p:nvSpPr>
                  <p:cNvPr id="46" name="Rectangle 1300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2176462"/>
                    <a:ext cx="250825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7" name="Rectangle 1301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2130424"/>
                    <a:ext cx="1143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8" name="Rectangle 1302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2130424"/>
                    <a:ext cx="1143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9" name="Rectangle 1303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2085974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0" name="Rectangle 1304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2085974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1" name="Rectangle 1305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2039937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2" name="Rectangle 1306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2039937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3" name="Rectangle 1307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1993899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4" name="Rectangle 1308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1993899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5" name="Rectangle 1309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1947862"/>
                    <a:ext cx="250825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6" name="Rectangle 1310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1901824"/>
                    <a:ext cx="1143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7" name="Rectangle 1311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1901824"/>
                    <a:ext cx="1143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8" name="Rectangle 1312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1857374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9" name="Rectangle 1313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1857374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0" name="Freeform 1314"/>
                  <p:cNvSpPr>
                    <a:spLocks/>
                  </p:cNvSpPr>
                  <p:nvPr/>
                </p:nvSpPr>
                <p:spPr bwMode="auto">
                  <a:xfrm>
                    <a:off x="8129525" y="1857374"/>
                    <a:ext cx="147638" cy="501650"/>
                  </a:xfrm>
                  <a:custGeom>
                    <a:avLst/>
                    <a:gdLst>
                      <a:gd name="T0" fmla="*/ 0 w 93"/>
                      <a:gd name="T1" fmla="*/ 0 h 316"/>
                      <a:gd name="T2" fmla="*/ 93 w 93"/>
                      <a:gd name="T3" fmla="*/ 0 h 316"/>
                      <a:gd name="T4" fmla="*/ 93 w 93"/>
                      <a:gd name="T5" fmla="*/ 316 h 316"/>
                      <a:gd name="T6" fmla="*/ 57 w 93"/>
                      <a:gd name="T7" fmla="*/ 316 h 316"/>
                      <a:gd name="T8" fmla="*/ 57 w 93"/>
                      <a:gd name="T9" fmla="*/ 302 h 316"/>
                      <a:gd name="T10" fmla="*/ 78 w 93"/>
                      <a:gd name="T11" fmla="*/ 302 h 316"/>
                      <a:gd name="T12" fmla="*/ 78 w 93"/>
                      <a:gd name="T13" fmla="*/ 14 h 316"/>
                      <a:gd name="T14" fmla="*/ 0 w 93"/>
                      <a:gd name="T15" fmla="*/ 14 h 316"/>
                      <a:gd name="T16" fmla="*/ 0 w 93"/>
                      <a:gd name="T17" fmla="*/ 0 h 3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3" h="316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316"/>
                        </a:lnTo>
                        <a:lnTo>
                          <a:pt x="57" y="316"/>
                        </a:lnTo>
                        <a:lnTo>
                          <a:pt x="57" y="302"/>
                        </a:lnTo>
                        <a:lnTo>
                          <a:pt x="78" y="302"/>
                        </a:lnTo>
                        <a:lnTo>
                          <a:pt x="78" y="14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1" name="Rectangle 1315"/>
                  <p:cNvSpPr>
                    <a:spLocks noChangeArrowheads="1"/>
                  </p:cNvSpPr>
                  <p:nvPr/>
                </p:nvSpPr>
                <p:spPr bwMode="auto">
                  <a:xfrm>
                    <a:off x="7877113" y="1857374"/>
                    <a:ext cx="136525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2" name="Freeform 1316"/>
                  <p:cNvSpPr>
                    <a:spLocks noEditPoints="1"/>
                  </p:cNvSpPr>
                  <p:nvPr/>
                </p:nvSpPr>
                <p:spPr bwMode="auto">
                  <a:xfrm>
                    <a:off x="7591363" y="2222499"/>
                    <a:ext cx="639763" cy="136525"/>
                  </a:xfrm>
                  <a:custGeom>
                    <a:avLst/>
                    <a:gdLst>
                      <a:gd name="T0" fmla="*/ 14 w 403"/>
                      <a:gd name="T1" fmla="*/ 14 h 86"/>
                      <a:gd name="T2" fmla="*/ 14 w 403"/>
                      <a:gd name="T3" fmla="*/ 72 h 86"/>
                      <a:gd name="T4" fmla="*/ 389 w 403"/>
                      <a:gd name="T5" fmla="*/ 72 h 86"/>
                      <a:gd name="T6" fmla="*/ 389 w 403"/>
                      <a:gd name="T7" fmla="*/ 14 h 86"/>
                      <a:gd name="T8" fmla="*/ 14 w 403"/>
                      <a:gd name="T9" fmla="*/ 14 h 86"/>
                      <a:gd name="T10" fmla="*/ 0 w 403"/>
                      <a:gd name="T11" fmla="*/ 0 h 86"/>
                      <a:gd name="T12" fmla="*/ 403 w 403"/>
                      <a:gd name="T13" fmla="*/ 0 h 86"/>
                      <a:gd name="T14" fmla="*/ 403 w 403"/>
                      <a:gd name="T15" fmla="*/ 86 h 86"/>
                      <a:gd name="T16" fmla="*/ 0 w 403"/>
                      <a:gd name="T17" fmla="*/ 86 h 86"/>
                      <a:gd name="T18" fmla="*/ 0 w 403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3" h="86">
                        <a:moveTo>
                          <a:pt x="14" y="14"/>
                        </a:moveTo>
                        <a:lnTo>
                          <a:pt x="14" y="72"/>
                        </a:lnTo>
                        <a:lnTo>
                          <a:pt x="389" y="72"/>
                        </a:lnTo>
                        <a:lnTo>
                          <a:pt x="389" y="14"/>
                        </a:lnTo>
                        <a:lnTo>
                          <a:pt x="14" y="14"/>
                        </a:lnTo>
                        <a:close/>
                        <a:moveTo>
                          <a:pt x="0" y="0"/>
                        </a:moveTo>
                        <a:lnTo>
                          <a:pt x="403" y="0"/>
                        </a:lnTo>
                        <a:lnTo>
                          <a:pt x="403" y="86"/>
                        </a:lnTo>
                        <a:lnTo>
                          <a:pt x="0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3" name="Rectangle 1317"/>
                  <p:cNvSpPr>
                    <a:spLocks noChangeArrowheads="1"/>
                  </p:cNvSpPr>
                  <p:nvPr/>
                </p:nvSpPr>
                <p:spPr bwMode="auto">
                  <a:xfrm>
                    <a:off x="7751700" y="2268537"/>
                    <a:ext cx="22225" cy="8096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4" name="Rectangle 1318"/>
                  <p:cNvSpPr>
                    <a:spLocks noChangeArrowheads="1"/>
                  </p:cNvSpPr>
                  <p:nvPr/>
                </p:nvSpPr>
                <p:spPr bwMode="auto">
                  <a:xfrm>
                    <a:off x="8048563" y="2268537"/>
                    <a:ext cx="22225" cy="8096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5" name="Rectangle 1319"/>
                  <p:cNvSpPr>
                    <a:spLocks noChangeArrowheads="1"/>
                  </p:cNvSpPr>
                  <p:nvPr/>
                </p:nvSpPr>
                <p:spPr bwMode="auto">
                  <a:xfrm>
                    <a:off x="7604063" y="2290762"/>
                    <a:ext cx="61595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6" name="Rectangle 1320"/>
                  <p:cNvSpPr>
                    <a:spLocks noChangeArrowheads="1"/>
                  </p:cNvSpPr>
                  <p:nvPr/>
                </p:nvSpPr>
                <p:spPr bwMode="auto">
                  <a:xfrm>
                    <a:off x="7681850" y="1743074"/>
                    <a:ext cx="23813" cy="9048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7" name="Rectangle 1321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1743074"/>
                    <a:ext cx="23813" cy="9048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8" name="Rectangle 1322"/>
                  <p:cNvSpPr>
                    <a:spLocks noChangeArrowheads="1"/>
                  </p:cNvSpPr>
                  <p:nvPr/>
                </p:nvSpPr>
                <p:spPr bwMode="auto">
                  <a:xfrm>
                    <a:off x="7692963" y="1777999"/>
                    <a:ext cx="47625" cy="2063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9" name="Rectangle 1323"/>
                  <p:cNvSpPr>
                    <a:spLocks noChangeArrowheads="1"/>
                  </p:cNvSpPr>
                  <p:nvPr/>
                </p:nvSpPr>
                <p:spPr bwMode="auto">
                  <a:xfrm>
                    <a:off x="7637400" y="1777999"/>
                    <a:ext cx="22225" cy="2063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0" name="Rectangle 1324"/>
                  <p:cNvSpPr>
                    <a:spLocks noChangeArrowheads="1"/>
                  </p:cNvSpPr>
                  <p:nvPr/>
                </p:nvSpPr>
                <p:spPr bwMode="auto">
                  <a:xfrm>
                    <a:off x="7773925" y="1777999"/>
                    <a:ext cx="22225" cy="2063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1" name="Freeform 1326"/>
                  <p:cNvSpPr>
                    <a:spLocks noEditPoints="1"/>
                  </p:cNvSpPr>
                  <p:nvPr/>
                </p:nvSpPr>
                <p:spPr bwMode="auto">
                  <a:xfrm>
                    <a:off x="7910450" y="1901824"/>
                    <a:ext cx="92075" cy="69850"/>
                  </a:xfrm>
                  <a:custGeom>
                    <a:avLst/>
                    <a:gdLst>
                      <a:gd name="T0" fmla="*/ 15 w 58"/>
                      <a:gd name="T1" fmla="*/ 15 h 44"/>
                      <a:gd name="T2" fmla="*/ 15 w 58"/>
                      <a:gd name="T3" fmla="*/ 29 h 44"/>
                      <a:gd name="T4" fmla="*/ 44 w 58"/>
                      <a:gd name="T5" fmla="*/ 29 h 44"/>
                      <a:gd name="T6" fmla="*/ 44 w 58"/>
                      <a:gd name="T7" fmla="*/ 15 h 44"/>
                      <a:gd name="T8" fmla="*/ 15 w 58"/>
                      <a:gd name="T9" fmla="*/ 15 h 44"/>
                      <a:gd name="T10" fmla="*/ 0 w 58"/>
                      <a:gd name="T11" fmla="*/ 0 h 44"/>
                      <a:gd name="T12" fmla="*/ 58 w 58"/>
                      <a:gd name="T13" fmla="*/ 0 h 44"/>
                      <a:gd name="T14" fmla="*/ 58 w 58"/>
                      <a:gd name="T15" fmla="*/ 44 h 44"/>
                      <a:gd name="T16" fmla="*/ 0 w 58"/>
                      <a:gd name="T17" fmla="*/ 44 h 44"/>
                      <a:gd name="T18" fmla="*/ 0 w 58"/>
                      <a:gd name="T1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4">
                        <a:moveTo>
                          <a:pt x="15" y="15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5"/>
                        </a:lnTo>
                        <a:lnTo>
                          <a:pt x="15" y="15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4"/>
                        </a:lnTo>
                        <a:lnTo>
                          <a:pt x="0" y="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2" name="Freeform 1327"/>
                  <p:cNvSpPr>
                    <a:spLocks noEditPoints="1"/>
                  </p:cNvSpPr>
                  <p:nvPr/>
                </p:nvSpPr>
                <p:spPr bwMode="auto">
                  <a:xfrm>
                    <a:off x="8024750" y="1901824"/>
                    <a:ext cx="92075" cy="69850"/>
                  </a:xfrm>
                  <a:custGeom>
                    <a:avLst/>
                    <a:gdLst>
                      <a:gd name="T0" fmla="*/ 15 w 58"/>
                      <a:gd name="T1" fmla="*/ 15 h 44"/>
                      <a:gd name="T2" fmla="*/ 15 w 58"/>
                      <a:gd name="T3" fmla="*/ 29 h 44"/>
                      <a:gd name="T4" fmla="*/ 44 w 58"/>
                      <a:gd name="T5" fmla="*/ 29 h 44"/>
                      <a:gd name="T6" fmla="*/ 44 w 58"/>
                      <a:gd name="T7" fmla="*/ 15 h 44"/>
                      <a:gd name="T8" fmla="*/ 15 w 58"/>
                      <a:gd name="T9" fmla="*/ 15 h 44"/>
                      <a:gd name="T10" fmla="*/ 0 w 58"/>
                      <a:gd name="T11" fmla="*/ 0 h 44"/>
                      <a:gd name="T12" fmla="*/ 58 w 58"/>
                      <a:gd name="T13" fmla="*/ 0 h 44"/>
                      <a:gd name="T14" fmla="*/ 58 w 58"/>
                      <a:gd name="T15" fmla="*/ 44 h 44"/>
                      <a:gd name="T16" fmla="*/ 0 w 58"/>
                      <a:gd name="T17" fmla="*/ 44 h 44"/>
                      <a:gd name="T18" fmla="*/ 0 w 58"/>
                      <a:gd name="T1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4">
                        <a:moveTo>
                          <a:pt x="15" y="15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5"/>
                        </a:lnTo>
                        <a:lnTo>
                          <a:pt x="15" y="15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4"/>
                        </a:lnTo>
                        <a:lnTo>
                          <a:pt x="0" y="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3" name="Freeform 1328"/>
                  <p:cNvSpPr>
                    <a:spLocks noEditPoints="1"/>
                  </p:cNvSpPr>
                  <p:nvPr/>
                </p:nvSpPr>
                <p:spPr bwMode="auto">
                  <a:xfrm>
                    <a:off x="8139050" y="1901824"/>
                    <a:ext cx="92075" cy="69850"/>
                  </a:xfrm>
                  <a:custGeom>
                    <a:avLst/>
                    <a:gdLst>
                      <a:gd name="T0" fmla="*/ 15 w 58"/>
                      <a:gd name="T1" fmla="*/ 15 h 44"/>
                      <a:gd name="T2" fmla="*/ 15 w 58"/>
                      <a:gd name="T3" fmla="*/ 29 h 44"/>
                      <a:gd name="T4" fmla="*/ 44 w 58"/>
                      <a:gd name="T5" fmla="*/ 29 h 44"/>
                      <a:gd name="T6" fmla="*/ 44 w 58"/>
                      <a:gd name="T7" fmla="*/ 15 h 44"/>
                      <a:gd name="T8" fmla="*/ 15 w 58"/>
                      <a:gd name="T9" fmla="*/ 15 h 44"/>
                      <a:gd name="T10" fmla="*/ 0 w 58"/>
                      <a:gd name="T11" fmla="*/ 0 h 44"/>
                      <a:gd name="T12" fmla="*/ 58 w 58"/>
                      <a:gd name="T13" fmla="*/ 0 h 44"/>
                      <a:gd name="T14" fmla="*/ 58 w 58"/>
                      <a:gd name="T15" fmla="*/ 44 h 44"/>
                      <a:gd name="T16" fmla="*/ 0 w 58"/>
                      <a:gd name="T17" fmla="*/ 44 h 44"/>
                      <a:gd name="T18" fmla="*/ 0 w 58"/>
                      <a:gd name="T1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4">
                        <a:moveTo>
                          <a:pt x="15" y="15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5"/>
                        </a:lnTo>
                        <a:lnTo>
                          <a:pt x="15" y="15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4"/>
                        </a:lnTo>
                        <a:lnTo>
                          <a:pt x="0" y="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4" name="Freeform 1329"/>
                  <p:cNvSpPr>
                    <a:spLocks noEditPoints="1"/>
                  </p:cNvSpPr>
                  <p:nvPr/>
                </p:nvSpPr>
                <p:spPr bwMode="auto">
                  <a:xfrm>
                    <a:off x="7910450" y="1993899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9 h 43"/>
                      <a:gd name="T4" fmla="*/ 44 w 58"/>
                      <a:gd name="T5" fmla="*/ 29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5" name="Freeform 1330"/>
                  <p:cNvSpPr>
                    <a:spLocks noEditPoints="1"/>
                  </p:cNvSpPr>
                  <p:nvPr/>
                </p:nvSpPr>
                <p:spPr bwMode="auto">
                  <a:xfrm>
                    <a:off x="8024750" y="1993899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9 h 43"/>
                      <a:gd name="T4" fmla="*/ 44 w 58"/>
                      <a:gd name="T5" fmla="*/ 29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6" name="Freeform 1331"/>
                  <p:cNvSpPr>
                    <a:spLocks noEditPoints="1"/>
                  </p:cNvSpPr>
                  <p:nvPr/>
                </p:nvSpPr>
                <p:spPr bwMode="auto">
                  <a:xfrm>
                    <a:off x="8139050" y="1993899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9 h 43"/>
                      <a:gd name="T4" fmla="*/ 44 w 58"/>
                      <a:gd name="T5" fmla="*/ 29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7" name="Freeform 1332"/>
                  <p:cNvSpPr>
                    <a:spLocks noEditPoints="1"/>
                  </p:cNvSpPr>
                  <p:nvPr/>
                </p:nvSpPr>
                <p:spPr bwMode="auto">
                  <a:xfrm>
                    <a:off x="7910450" y="2085974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8 h 43"/>
                      <a:gd name="T4" fmla="*/ 44 w 58"/>
                      <a:gd name="T5" fmla="*/ 28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8"/>
                        </a:lnTo>
                        <a:lnTo>
                          <a:pt x="44" y="28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8" name="Freeform 1333"/>
                  <p:cNvSpPr>
                    <a:spLocks noEditPoints="1"/>
                  </p:cNvSpPr>
                  <p:nvPr/>
                </p:nvSpPr>
                <p:spPr bwMode="auto">
                  <a:xfrm>
                    <a:off x="8024750" y="2085974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8 h 43"/>
                      <a:gd name="T4" fmla="*/ 44 w 58"/>
                      <a:gd name="T5" fmla="*/ 28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8"/>
                        </a:lnTo>
                        <a:lnTo>
                          <a:pt x="44" y="28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9" name="Freeform 1334"/>
                  <p:cNvSpPr>
                    <a:spLocks noEditPoints="1"/>
                  </p:cNvSpPr>
                  <p:nvPr/>
                </p:nvSpPr>
                <p:spPr bwMode="auto">
                  <a:xfrm>
                    <a:off x="8139050" y="2085974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8 h 43"/>
                      <a:gd name="T4" fmla="*/ 44 w 58"/>
                      <a:gd name="T5" fmla="*/ 28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8"/>
                        </a:lnTo>
                        <a:lnTo>
                          <a:pt x="44" y="28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0" name="Rectangle 1335"/>
                  <p:cNvSpPr>
                    <a:spLocks noChangeArrowheads="1"/>
                  </p:cNvSpPr>
                  <p:nvPr/>
                </p:nvSpPr>
                <p:spPr bwMode="auto">
                  <a:xfrm>
                    <a:off x="7910450" y="2176462"/>
                    <a:ext cx="3556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1" name="Freeform 1336"/>
                  <p:cNvSpPr>
                    <a:spLocks/>
                  </p:cNvSpPr>
                  <p:nvPr/>
                </p:nvSpPr>
                <p:spPr bwMode="auto">
                  <a:xfrm>
                    <a:off x="7545325" y="1697037"/>
                    <a:ext cx="342900" cy="661988"/>
                  </a:xfrm>
                  <a:custGeom>
                    <a:avLst/>
                    <a:gdLst>
                      <a:gd name="T0" fmla="*/ 0 w 216"/>
                      <a:gd name="T1" fmla="*/ 0 h 417"/>
                      <a:gd name="T2" fmla="*/ 216 w 216"/>
                      <a:gd name="T3" fmla="*/ 0 h 417"/>
                      <a:gd name="T4" fmla="*/ 216 w 216"/>
                      <a:gd name="T5" fmla="*/ 317 h 417"/>
                      <a:gd name="T6" fmla="*/ 202 w 216"/>
                      <a:gd name="T7" fmla="*/ 317 h 417"/>
                      <a:gd name="T8" fmla="*/ 202 w 216"/>
                      <a:gd name="T9" fmla="*/ 14 h 417"/>
                      <a:gd name="T10" fmla="*/ 14 w 216"/>
                      <a:gd name="T11" fmla="*/ 14 h 417"/>
                      <a:gd name="T12" fmla="*/ 14 w 216"/>
                      <a:gd name="T13" fmla="*/ 403 h 417"/>
                      <a:gd name="T14" fmla="*/ 37 w 216"/>
                      <a:gd name="T15" fmla="*/ 403 h 417"/>
                      <a:gd name="T16" fmla="*/ 37 w 216"/>
                      <a:gd name="T17" fmla="*/ 417 h 417"/>
                      <a:gd name="T18" fmla="*/ 0 w 216"/>
                      <a:gd name="T19" fmla="*/ 417 h 417"/>
                      <a:gd name="T20" fmla="*/ 0 w 216"/>
                      <a:gd name="T21" fmla="*/ 0 h 4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6" h="417">
                        <a:moveTo>
                          <a:pt x="0" y="0"/>
                        </a:moveTo>
                        <a:lnTo>
                          <a:pt x="216" y="0"/>
                        </a:lnTo>
                        <a:lnTo>
                          <a:pt x="216" y="317"/>
                        </a:lnTo>
                        <a:lnTo>
                          <a:pt x="202" y="317"/>
                        </a:lnTo>
                        <a:lnTo>
                          <a:pt x="202" y="14"/>
                        </a:lnTo>
                        <a:lnTo>
                          <a:pt x="14" y="14"/>
                        </a:lnTo>
                        <a:lnTo>
                          <a:pt x="14" y="403"/>
                        </a:lnTo>
                        <a:lnTo>
                          <a:pt x="37" y="403"/>
                        </a:lnTo>
                        <a:lnTo>
                          <a:pt x="37" y="417"/>
                        </a:lnTo>
                        <a:lnTo>
                          <a:pt x="0" y="4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2" name="Freeform 1337"/>
                  <p:cNvSpPr>
                    <a:spLocks noEditPoints="1"/>
                  </p:cNvSpPr>
                  <p:nvPr/>
                </p:nvSpPr>
                <p:spPr bwMode="auto">
                  <a:xfrm>
                    <a:off x="7567550" y="1650999"/>
                    <a:ext cx="298450" cy="68263"/>
                  </a:xfrm>
                  <a:custGeom>
                    <a:avLst/>
                    <a:gdLst>
                      <a:gd name="T0" fmla="*/ 15 w 188"/>
                      <a:gd name="T1" fmla="*/ 14 h 43"/>
                      <a:gd name="T2" fmla="*/ 15 w 188"/>
                      <a:gd name="T3" fmla="*/ 29 h 43"/>
                      <a:gd name="T4" fmla="*/ 173 w 188"/>
                      <a:gd name="T5" fmla="*/ 29 h 43"/>
                      <a:gd name="T6" fmla="*/ 173 w 188"/>
                      <a:gd name="T7" fmla="*/ 14 h 43"/>
                      <a:gd name="T8" fmla="*/ 15 w 188"/>
                      <a:gd name="T9" fmla="*/ 14 h 43"/>
                      <a:gd name="T10" fmla="*/ 0 w 188"/>
                      <a:gd name="T11" fmla="*/ 0 h 43"/>
                      <a:gd name="T12" fmla="*/ 188 w 188"/>
                      <a:gd name="T13" fmla="*/ 0 h 43"/>
                      <a:gd name="T14" fmla="*/ 188 w 188"/>
                      <a:gd name="T15" fmla="*/ 43 h 43"/>
                      <a:gd name="T16" fmla="*/ 0 w 188"/>
                      <a:gd name="T17" fmla="*/ 43 h 43"/>
                      <a:gd name="T18" fmla="*/ 0 w 18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8" h="43">
                        <a:moveTo>
                          <a:pt x="15" y="14"/>
                        </a:moveTo>
                        <a:lnTo>
                          <a:pt x="15" y="29"/>
                        </a:lnTo>
                        <a:lnTo>
                          <a:pt x="173" y="29"/>
                        </a:lnTo>
                        <a:lnTo>
                          <a:pt x="173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188" y="0"/>
                        </a:lnTo>
                        <a:lnTo>
                          <a:pt x="18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3" name="Rectangle 1338"/>
                  <p:cNvSpPr>
                    <a:spLocks noChangeArrowheads="1"/>
                  </p:cNvSpPr>
                  <p:nvPr/>
                </p:nvSpPr>
                <p:spPr bwMode="auto">
                  <a:xfrm>
                    <a:off x="7613588" y="1628774"/>
                    <a:ext cx="23813" cy="349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4" name="Rectangle 1339"/>
                  <p:cNvSpPr>
                    <a:spLocks noChangeArrowheads="1"/>
                  </p:cNvSpPr>
                  <p:nvPr/>
                </p:nvSpPr>
                <p:spPr bwMode="auto">
                  <a:xfrm>
                    <a:off x="7796150" y="1628774"/>
                    <a:ext cx="23813" cy="349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39" name="Группа 32"/>
                <p:cNvGrpSpPr>
                  <a:grpSpLocks noChangeAspect="1"/>
                </p:cNvGrpSpPr>
                <p:nvPr/>
              </p:nvGrpSpPr>
              <p:grpSpPr>
                <a:xfrm>
                  <a:off x="6759735" y="3866475"/>
                  <a:ext cx="547575" cy="611998"/>
                  <a:chOff x="1398588" y="1671638"/>
                  <a:chExt cx="446088" cy="450850"/>
                </a:xfrm>
                <a:grpFill/>
              </p:grpSpPr>
              <p:sp>
                <p:nvSpPr>
                  <p:cNvPr id="40" name="Freeform 977"/>
                  <p:cNvSpPr>
                    <a:spLocks/>
                  </p:cNvSpPr>
                  <p:nvPr/>
                </p:nvSpPr>
                <p:spPr bwMode="auto">
                  <a:xfrm>
                    <a:off x="1611313" y="1709738"/>
                    <a:ext cx="19050" cy="8255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8" y="1"/>
                      </a:cxn>
                      <a:cxn ang="0">
                        <a:pos x="21" y="3"/>
                      </a:cxn>
                      <a:cxn ang="0">
                        <a:pos x="23" y="6"/>
                      </a:cxn>
                      <a:cxn ang="0">
                        <a:pos x="25" y="12"/>
                      </a:cxn>
                      <a:cxn ang="0">
                        <a:pos x="25" y="93"/>
                      </a:cxn>
                      <a:cxn ang="0">
                        <a:pos x="23" y="98"/>
                      </a:cxn>
                      <a:cxn ang="0">
                        <a:pos x="21" y="101"/>
                      </a:cxn>
                      <a:cxn ang="0">
                        <a:pos x="18" y="103"/>
                      </a:cxn>
                      <a:cxn ang="0">
                        <a:pos x="12" y="105"/>
                      </a:cxn>
                      <a:cxn ang="0">
                        <a:pos x="7" y="103"/>
                      </a:cxn>
                      <a:cxn ang="0">
                        <a:pos x="4" y="101"/>
                      </a:cxn>
                      <a:cxn ang="0">
                        <a:pos x="2" y="98"/>
                      </a:cxn>
                      <a:cxn ang="0">
                        <a:pos x="0" y="93"/>
                      </a:cxn>
                      <a:cxn ang="0">
                        <a:pos x="0" y="12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7" y="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25" h="105">
                        <a:moveTo>
                          <a:pt x="12" y="0"/>
                        </a:moveTo>
                        <a:lnTo>
                          <a:pt x="18" y="1"/>
                        </a:lnTo>
                        <a:lnTo>
                          <a:pt x="21" y="3"/>
                        </a:lnTo>
                        <a:lnTo>
                          <a:pt x="23" y="6"/>
                        </a:lnTo>
                        <a:lnTo>
                          <a:pt x="25" y="12"/>
                        </a:lnTo>
                        <a:lnTo>
                          <a:pt x="25" y="93"/>
                        </a:lnTo>
                        <a:lnTo>
                          <a:pt x="23" y="98"/>
                        </a:lnTo>
                        <a:lnTo>
                          <a:pt x="21" y="101"/>
                        </a:lnTo>
                        <a:lnTo>
                          <a:pt x="18" y="103"/>
                        </a:lnTo>
                        <a:lnTo>
                          <a:pt x="12" y="105"/>
                        </a:lnTo>
                        <a:lnTo>
                          <a:pt x="7" y="103"/>
                        </a:lnTo>
                        <a:lnTo>
                          <a:pt x="4" y="101"/>
                        </a:lnTo>
                        <a:lnTo>
                          <a:pt x="2" y="98"/>
                        </a:lnTo>
                        <a:lnTo>
                          <a:pt x="0" y="93"/>
                        </a:lnTo>
                        <a:lnTo>
                          <a:pt x="0" y="1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1" name="Freeform 978"/>
                  <p:cNvSpPr>
                    <a:spLocks/>
                  </p:cNvSpPr>
                  <p:nvPr/>
                </p:nvSpPr>
                <p:spPr bwMode="auto">
                  <a:xfrm>
                    <a:off x="1577975" y="1741488"/>
                    <a:ext cx="84138" cy="1905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95" y="0"/>
                      </a:cxn>
                      <a:cxn ang="0">
                        <a:pos x="102" y="3"/>
                      </a:cxn>
                      <a:cxn ang="0">
                        <a:pos x="104" y="7"/>
                      </a:cxn>
                      <a:cxn ang="0">
                        <a:pos x="105" y="12"/>
                      </a:cxn>
                      <a:cxn ang="0">
                        <a:pos x="102" y="19"/>
                      </a:cxn>
                      <a:cxn ang="0">
                        <a:pos x="95" y="22"/>
                      </a:cxn>
                      <a:cxn ang="0">
                        <a:pos x="12" y="22"/>
                      </a:cxn>
                      <a:cxn ang="0">
                        <a:pos x="7" y="21"/>
                      </a:cxn>
                      <a:cxn ang="0">
                        <a:pos x="3" y="19"/>
                      </a:cxn>
                      <a:cxn ang="0">
                        <a:pos x="0" y="12"/>
                      </a:cxn>
                      <a:cxn ang="0">
                        <a:pos x="2" y="7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05" h="22">
                        <a:moveTo>
                          <a:pt x="12" y="0"/>
                        </a:moveTo>
                        <a:lnTo>
                          <a:pt x="95" y="0"/>
                        </a:lnTo>
                        <a:lnTo>
                          <a:pt x="102" y="3"/>
                        </a:lnTo>
                        <a:lnTo>
                          <a:pt x="104" y="7"/>
                        </a:lnTo>
                        <a:lnTo>
                          <a:pt x="105" y="12"/>
                        </a:lnTo>
                        <a:lnTo>
                          <a:pt x="102" y="19"/>
                        </a:lnTo>
                        <a:lnTo>
                          <a:pt x="95" y="22"/>
                        </a:lnTo>
                        <a:lnTo>
                          <a:pt x="12" y="22"/>
                        </a:lnTo>
                        <a:lnTo>
                          <a:pt x="7" y="21"/>
                        </a:lnTo>
                        <a:lnTo>
                          <a:pt x="3" y="19"/>
                        </a:lnTo>
                        <a:lnTo>
                          <a:pt x="0" y="12"/>
                        </a:lnTo>
                        <a:lnTo>
                          <a:pt x="2" y="7"/>
                        </a:ln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Freeform 979"/>
                  <p:cNvSpPr>
                    <a:spLocks/>
                  </p:cNvSpPr>
                  <p:nvPr/>
                </p:nvSpPr>
                <p:spPr bwMode="auto">
                  <a:xfrm>
                    <a:off x="1514475" y="1671638"/>
                    <a:ext cx="212725" cy="106363"/>
                  </a:xfrm>
                  <a:custGeom>
                    <a:avLst/>
                    <a:gdLst/>
                    <a:ahLst/>
                    <a:cxnLst>
                      <a:cxn ang="0">
                        <a:pos x="134" y="0"/>
                      </a:cxn>
                      <a:cxn ang="0">
                        <a:pos x="167" y="2"/>
                      </a:cxn>
                      <a:cxn ang="0">
                        <a:pos x="198" y="9"/>
                      </a:cxn>
                      <a:cxn ang="0">
                        <a:pos x="226" y="17"/>
                      </a:cxn>
                      <a:cxn ang="0">
                        <a:pos x="248" y="26"/>
                      </a:cxn>
                      <a:cxn ang="0">
                        <a:pos x="262" y="38"/>
                      </a:cxn>
                      <a:cxn ang="0">
                        <a:pos x="266" y="43"/>
                      </a:cxn>
                      <a:cxn ang="0">
                        <a:pos x="267" y="48"/>
                      </a:cxn>
                      <a:cxn ang="0">
                        <a:pos x="267" y="53"/>
                      </a:cxn>
                      <a:cxn ang="0">
                        <a:pos x="261" y="122"/>
                      </a:cxn>
                      <a:cxn ang="0">
                        <a:pos x="259" y="126"/>
                      </a:cxn>
                      <a:cxn ang="0">
                        <a:pos x="255" y="129"/>
                      </a:cxn>
                      <a:cxn ang="0">
                        <a:pos x="248" y="133"/>
                      </a:cxn>
                      <a:cxn ang="0">
                        <a:pos x="247" y="133"/>
                      </a:cxn>
                      <a:cxn ang="0">
                        <a:pos x="243" y="131"/>
                      </a:cxn>
                      <a:cxn ang="0">
                        <a:pos x="240" y="128"/>
                      </a:cxn>
                      <a:cxn ang="0">
                        <a:pos x="238" y="124"/>
                      </a:cxn>
                      <a:cxn ang="0">
                        <a:pos x="236" y="119"/>
                      </a:cxn>
                      <a:cxn ang="0">
                        <a:pos x="245" y="53"/>
                      </a:cxn>
                      <a:cxn ang="0">
                        <a:pos x="235" y="47"/>
                      </a:cxn>
                      <a:cxn ang="0">
                        <a:pos x="217" y="40"/>
                      </a:cxn>
                      <a:cxn ang="0">
                        <a:pos x="193" y="31"/>
                      </a:cxn>
                      <a:cxn ang="0">
                        <a:pos x="166" y="24"/>
                      </a:cxn>
                      <a:cxn ang="0">
                        <a:pos x="134" y="22"/>
                      </a:cxn>
                      <a:cxn ang="0">
                        <a:pos x="103" y="24"/>
                      </a:cxn>
                      <a:cxn ang="0">
                        <a:pos x="76" y="31"/>
                      </a:cxn>
                      <a:cxn ang="0">
                        <a:pos x="52" y="40"/>
                      </a:cxn>
                      <a:cxn ang="0">
                        <a:pos x="34" y="47"/>
                      </a:cxn>
                      <a:cxn ang="0">
                        <a:pos x="24" y="53"/>
                      </a:cxn>
                      <a:cxn ang="0">
                        <a:pos x="31" y="119"/>
                      </a:cxn>
                      <a:cxn ang="0">
                        <a:pos x="31" y="124"/>
                      </a:cxn>
                      <a:cxn ang="0">
                        <a:pos x="29" y="128"/>
                      </a:cxn>
                      <a:cxn ang="0">
                        <a:pos x="26" y="131"/>
                      </a:cxn>
                      <a:cxn ang="0">
                        <a:pos x="21" y="133"/>
                      </a:cxn>
                      <a:cxn ang="0">
                        <a:pos x="17" y="131"/>
                      </a:cxn>
                      <a:cxn ang="0">
                        <a:pos x="12" y="129"/>
                      </a:cxn>
                      <a:cxn ang="0">
                        <a:pos x="8" y="122"/>
                      </a:cxn>
                      <a:cxn ang="0">
                        <a:pos x="0" y="53"/>
                      </a:cxn>
                      <a:cxn ang="0">
                        <a:pos x="0" y="48"/>
                      </a:cxn>
                      <a:cxn ang="0">
                        <a:pos x="7" y="38"/>
                      </a:cxn>
                      <a:cxn ang="0">
                        <a:pos x="21" y="26"/>
                      </a:cxn>
                      <a:cxn ang="0">
                        <a:pos x="43" y="17"/>
                      </a:cxn>
                      <a:cxn ang="0">
                        <a:pos x="71" y="9"/>
                      </a:cxn>
                      <a:cxn ang="0">
                        <a:pos x="102" y="2"/>
                      </a:cxn>
                      <a:cxn ang="0">
                        <a:pos x="134" y="0"/>
                      </a:cxn>
                    </a:cxnLst>
                    <a:rect l="0" t="0" r="r" b="b"/>
                    <a:pathLst>
                      <a:path w="267" h="133">
                        <a:moveTo>
                          <a:pt x="134" y="0"/>
                        </a:moveTo>
                        <a:lnTo>
                          <a:pt x="167" y="2"/>
                        </a:lnTo>
                        <a:lnTo>
                          <a:pt x="198" y="9"/>
                        </a:lnTo>
                        <a:lnTo>
                          <a:pt x="226" y="17"/>
                        </a:lnTo>
                        <a:lnTo>
                          <a:pt x="248" y="26"/>
                        </a:lnTo>
                        <a:lnTo>
                          <a:pt x="262" y="38"/>
                        </a:lnTo>
                        <a:lnTo>
                          <a:pt x="266" y="43"/>
                        </a:lnTo>
                        <a:lnTo>
                          <a:pt x="267" y="48"/>
                        </a:lnTo>
                        <a:lnTo>
                          <a:pt x="267" y="53"/>
                        </a:lnTo>
                        <a:lnTo>
                          <a:pt x="261" y="122"/>
                        </a:lnTo>
                        <a:lnTo>
                          <a:pt x="259" y="126"/>
                        </a:lnTo>
                        <a:lnTo>
                          <a:pt x="255" y="129"/>
                        </a:lnTo>
                        <a:lnTo>
                          <a:pt x="248" y="133"/>
                        </a:lnTo>
                        <a:lnTo>
                          <a:pt x="247" y="133"/>
                        </a:lnTo>
                        <a:lnTo>
                          <a:pt x="243" y="131"/>
                        </a:lnTo>
                        <a:lnTo>
                          <a:pt x="240" y="128"/>
                        </a:lnTo>
                        <a:lnTo>
                          <a:pt x="238" y="124"/>
                        </a:lnTo>
                        <a:lnTo>
                          <a:pt x="236" y="119"/>
                        </a:lnTo>
                        <a:lnTo>
                          <a:pt x="245" y="53"/>
                        </a:lnTo>
                        <a:lnTo>
                          <a:pt x="235" y="47"/>
                        </a:lnTo>
                        <a:lnTo>
                          <a:pt x="217" y="40"/>
                        </a:lnTo>
                        <a:lnTo>
                          <a:pt x="193" y="31"/>
                        </a:lnTo>
                        <a:lnTo>
                          <a:pt x="166" y="24"/>
                        </a:lnTo>
                        <a:lnTo>
                          <a:pt x="134" y="22"/>
                        </a:lnTo>
                        <a:lnTo>
                          <a:pt x="103" y="24"/>
                        </a:lnTo>
                        <a:lnTo>
                          <a:pt x="76" y="31"/>
                        </a:lnTo>
                        <a:lnTo>
                          <a:pt x="52" y="40"/>
                        </a:lnTo>
                        <a:lnTo>
                          <a:pt x="34" y="47"/>
                        </a:lnTo>
                        <a:lnTo>
                          <a:pt x="24" y="53"/>
                        </a:lnTo>
                        <a:lnTo>
                          <a:pt x="31" y="119"/>
                        </a:lnTo>
                        <a:lnTo>
                          <a:pt x="31" y="124"/>
                        </a:lnTo>
                        <a:lnTo>
                          <a:pt x="29" y="128"/>
                        </a:lnTo>
                        <a:lnTo>
                          <a:pt x="26" y="131"/>
                        </a:lnTo>
                        <a:lnTo>
                          <a:pt x="21" y="133"/>
                        </a:lnTo>
                        <a:lnTo>
                          <a:pt x="17" y="131"/>
                        </a:lnTo>
                        <a:lnTo>
                          <a:pt x="12" y="129"/>
                        </a:lnTo>
                        <a:lnTo>
                          <a:pt x="8" y="122"/>
                        </a:lnTo>
                        <a:lnTo>
                          <a:pt x="0" y="53"/>
                        </a:lnTo>
                        <a:lnTo>
                          <a:pt x="0" y="48"/>
                        </a:lnTo>
                        <a:lnTo>
                          <a:pt x="7" y="38"/>
                        </a:lnTo>
                        <a:lnTo>
                          <a:pt x="21" y="26"/>
                        </a:lnTo>
                        <a:lnTo>
                          <a:pt x="43" y="17"/>
                        </a:lnTo>
                        <a:lnTo>
                          <a:pt x="71" y="9"/>
                        </a:lnTo>
                        <a:lnTo>
                          <a:pt x="102" y="2"/>
                        </a:lnTo>
                        <a:lnTo>
                          <a:pt x="13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Freeform 980"/>
                  <p:cNvSpPr>
                    <a:spLocks/>
                  </p:cNvSpPr>
                  <p:nvPr/>
                </p:nvSpPr>
                <p:spPr bwMode="auto">
                  <a:xfrm>
                    <a:off x="1398588" y="1985963"/>
                    <a:ext cx="446088" cy="136525"/>
                  </a:xfrm>
                  <a:custGeom>
                    <a:avLst/>
                    <a:gdLst/>
                    <a:ahLst/>
                    <a:cxnLst>
                      <a:cxn ang="0">
                        <a:pos x="195" y="0"/>
                      </a:cxn>
                      <a:cxn ang="0">
                        <a:pos x="202" y="9"/>
                      </a:cxn>
                      <a:cxn ang="0">
                        <a:pos x="226" y="69"/>
                      </a:cxn>
                      <a:cxn ang="0">
                        <a:pos x="261" y="102"/>
                      </a:cxn>
                      <a:cxn ang="0">
                        <a:pos x="300" y="102"/>
                      </a:cxn>
                      <a:cxn ang="0">
                        <a:pos x="335" y="69"/>
                      </a:cxn>
                      <a:cxn ang="0">
                        <a:pos x="359" y="9"/>
                      </a:cxn>
                      <a:cxn ang="0">
                        <a:pos x="368" y="0"/>
                      </a:cxn>
                      <a:cxn ang="0">
                        <a:pos x="378" y="2"/>
                      </a:cxn>
                      <a:cxn ang="0">
                        <a:pos x="420" y="16"/>
                      </a:cxn>
                      <a:cxn ang="0">
                        <a:pos x="502" y="33"/>
                      </a:cxn>
                      <a:cxn ang="0">
                        <a:pos x="535" y="45"/>
                      </a:cxn>
                      <a:cxn ang="0">
                        <a:pos x="559" y="69"/>
                      </a:cxn>
                      <a:cxn ang="0">
                        <a:pos x="563" y="99"/>
                      </a:cxn>
                      <a:cxn ang="0">
                        <a:pos x="553" y="166"/>
                      </a:cxn>
                      <a:cxn ang="0">
                        <a:pos x="546" y="171"/>
                      </a:cxn>
                      <a:cxn ang="0">
                        <a:pos x="534" y="168"/>
                      </a:cxn>
                      <a:cxn ang="0">
                        <a:pos x="532" y="159"/>
                      </a:cxn>
                      <a:cxn ang="0">
                        <a:pos x="540" y="87"/>
                      </a:cxn>
                      <a:cxn ang="0">
                        <a:pos x="527" y="68"/>
                      </a:cxn>
                      <a:cxn ang="0">
                        <a:pos x="497" y="57"/>
                      </a:cxn>
                      <a:cxn ang="0">
                        <a:pos x="456" y="49"/>
                      </a:cxn>
                      <a:cxn ang="0">
                        <a:pos x="402" y="35"/>
                      </a:cxn>
                      <a:cxn ang="0">
                        <a:pos x="364" y="62"/>
                      </a:cxn>
                      <a:cxn ang="0">
                        <a:pos x="328" y="112"/>
                      </a:cxn>
                      <a:cxn ang="0">
                        <a:pos x="281" y="130"/>
                      </a:cxn>
                      <a:cxn ang="0">
                        <a:pos x="235" y="112"/>
                      </a:cxn>
                      <a:cxn ang="0">
                        <a:pos x="197" y="62"/>
                      </a:cxn>
                      <a:cxn ang="0">
                        <a:pos x="161" y="35"/>
                      </a:cxn>
                      <a:cxn ang="0">
                        <a:pos x="105" y="49"/>
                      </a:cxn>
                      <a:cxn ang="0">
                        <a:pos x="64" y="57"/>
                      </a:cxn>
                      <a:cxn ang="0">
                        <a:pos x="36" y="68"/>
                      </a:cxn>
                      <a:cxn ang="0">
                        <a:pos x="22" y="87"/>
                      </a:cxn>
                      <a:cxn ang="0">
                        <a:pos x="31" y="159"/>
                      </a:cxn>
                      <a:cxn ang="0">
                        <a:pos x="29" y="168"/>
                      </a:cxn>
                      <a:cxn ang="0">
                        <a:pos x="21" y="171"/>
                      </a:cxn>
                      <a:cxn ang="0">
                        <a:pos x="12" y="169"/>
                      </a:cxn>
                      <a:cxn ang="0">
                        <a:pos x="0" y="99"/>
                      </a:cxn>
                      <a:cxn ang="0">
                        <a:pos x="3" y="69"/>
                      </a:cxn>
                      <a:cxn ang="0">
                        <a:pos x="28" y="45"/>
                      </a:cxn>
                      <a:cxn ang="0">
                        <a:pos x="60" y="33"/>
                      </a:cxn>
                      <a:cxn ang="0">
                        <a:pos x="114" y="23"/>
                      </a:cxn>
                      <a:cxn ang="0">
                        <a:pos x="168" y="9"/>
                      </a:cxn>
                      <a:cxn ang="0">
                        <a:pos x="185" y="0"/>
                      </a:cxn>
                    </a:cxnLst>
                    <a:rect l="0" t="0" r="r" b="b"/>
                    <a:pathLst>
                      <a:path w="563" h="171">
                        <a:moveTo>
                          <a:pt x="185" y="0"/>
                        </a:moveTo>
                        <a:lnTo>
                          <a:pt x="195" y="0"/>
                        </a:lnTo>
                        <a:lnTo>
                          <a:pt x="199" y="2"/>
                        </a:lnTo>
                        <a:lnTo>
                          <a:pt x="202" y="9"/>
                        </a:lnTo>
                        <a:lnTo>
                          <a:pt x="212" y="42"/>
                        </a:lnTo>
                        <a:lnTo>
                          <a:pt x="226" y="69"/>
                        </a:lnTo>
                        <a:lnTo>
                          <a:pt x="243" y="90"/>
                        </a:lnTo>
                        <a:lnTo>
                          <a:pt x="261" y="102"/>
                        </a:lnTo>
                        <a:lnTo>
                          <a:pt x="281" y="107"/>
                        </a:lnTo>
                        <a:lnTo>
                          <a:pt x="300" y="102"/>
                        </a:lnTo>
                        <a:lnTo>
                          <a:pt x="318" y="90"/>
                        </a:lnTo>
                        <a:lnTo>
                          <a:pt x="335" y="69"/>
                        </a:lnTo>
                        <a:lnTo>
                          <a:pt x="349" y="42"/>
                        </a:lnTo>
                        <a:lnTo>
                          <a:pt x="359" y="9"/>
                        </a:lnTo>
                        <a:lnTo>
                          <a:pt x="361" y="4"/>
                        </a:lnTo>
                        <a:lnTo>
                          <a:pt x="368" y="0"/>
                        </a:lnTo>
                        <a:lnTo>
                          <a:pt x="375" y="0"/>
                        </a:lnTo>
                        <a:lnTo>
                          <a:pt x="378" y="2"/>
                        </a:lnTo>
                        <a:lnTo>
                          <a:pt x="395" y="9"/>
                        </a:lnTo>
                        <a:lnTo>
                          <a:pt x="420" y="16"/>
                        </a:lnTo>
                        <a:lnTo>
                          <a:pt x="478" y="30"/>
                        </a:lnTo>
                        <a:lnTo>
                          <a:pt x="502" y="33"/>
                        </a:lnTo>
                        <a:lnTo>
                          <a:pt x="520" y="38"/>
                        </a:lnTo>
                        <a:lnTo>
                          <a:pt x="535" y="45"/>
                        </a:lnTo>
                        <a:lnTo>
                          <a:pt x="549" y="56"/>
                        </a:lnTo>
                        <a:lnTo>
                          <a:pt x="559" y="69"/>
                        </a:lnTo>
                        <a:lnTo>
                          <a:pt x="563" y="87"/>
                        </a:lnTo>
                        <a:lnTo>
                          <a:pt x="563" y="99"/>
                        </a:lnTo>
                        <a:lnTo>
                          <a:pt x="554" y="163"/>
                        </a:lnTo>
                        <a:lnTo>
                          <a:pt x="553" y="166"/>
                        </a:lnTo>
                        <a:lnTo>
                          <a:pt x="549" y="169"/>
                        </a:lnTo>
                        <a:lnTo>
                          <a:pt x="546" y="171"/>
                        </a:lnTo>
                        <a:lnTo>
                          <a:pt x="540" y="171"/>
                        </a:lnTo>
                        <a:lnTo>
                          <a:pt x="534" y="168"/>
                        </a:lnTo>
                        <a:lnTo>
                          <a:pt x="532" y="163"/>
                        </a:lnTo>
                        <a:lnTo>
                          <a:pt x="532" y="159"/>
                        </a:lnTo>
                        <a:lnTo>
                          <a:pt x="540" y="97"/>
                        </a:lnTo>
                        <a:lnTo>
                          <a:pt x="540" y="87"/>
                        </a:lnTo>
                        <a:lnTo>
                          <a:pt x="537" y="76"/>
                        </a:lnTo>
                        <a:lnTo>
                          <a:pt x="527" y="68"/>
                        </a:lnTo>
                        <a:lnTo>
                          <a:pt x="513" y="61"/>
                        </a:lnTo>
                        <a:lnTo>
                          <a:pt x="497" y="57"/>
                        </a:lnTo>
                        <a:lnTo>
                          <a:pt x="480" y="54"/>
                        </a:lnTo>
                        <a:lnTo>
                          <a:pt x="456" y="49"/>
                        </a:lnTo>
                        <a:lnTo>
                          <a:pt x="428" y="43"/>
                        </a:lnTo>
                        <a:lnTo>
                          <a:pt x="402" y="35"/>
                        </a:lnTo>
                        <a:lnTo>
                          <a:pt x="378" y="26"/>
                        </a:lnTo>
                        <a:lnTo>
                          <a:pt x="364" y="62"/>
                        </a:lnTo>
                        <a:lnTo>
                          <a:pt x="347" y="92"/>
                        </a:lnTo>
                        <a:lnTo>
                          <a:pt x="328" y="112"/>
                        </a:lnTo>
                        <a:lnTo>
                          <a:pt x="306" y="125"/>
                        </a:lnTo>
                        <a:lnTo>
                          <a:pt x="281" y="130"/>
                        </a:lnTo>
                        <a:lnTo>
                          <a:pt x="257" y="125"/>
                        </a:lnTo>
                        <a:lnTo>
                          <a:pt x="235" y="112"/>
                        </a:lnTo>
                        <a:lnTo>
                          <a:pt x="214" y="92"/>
                        </a:lnTo>
                        <a:lnTo>
                          <a:pt x="197" y="62"/>
                        </a:lnTo>
                        <a:lnTo>
                          <a:pt x="183" y="26"/>
                        </a:lnTo>
                        <a:lnTo>
                          <a:pt x="161" y="35"/>
                        </a:lnTo>
                        <a:lnTo>
                          <a:pt x="133" y="43"/>
                        </a:lnTo>
                        <a:lnTo>
                          <a:pt x="105" y="49"/>
                        </a:lnTo>
                        <a:lnTo>
                          <a:pt x="81" y="54"/>
                        </a:lnTo>
                        <a:lnTo>
                          <a:pt x="64" y="57"/>
                        </a:lnTo>
                        <a:lnTo>
                          <a:pt x="50" y="61"/>
                        </a:lnTo>
                        <a:lnTo>
                          <a:pt x="36" y="68"/>
                        </a:lnTo>
                        <a:lnTo>
                          <a:pt x="26" y="76"/>
                        </a:lnTo>
                        <a:lnTo>
                          <a:pt x="22" y="87"/>
                        </a:lnTo>
                        <a:lnTo>
                          <a:pt x="22" y="97"/>
                        </a:lnTo>
                        <a:lnTo>
                          <a:pt x="31" y="159"/>
                        </a:lnTo>
                        <a:lnTo>
                          <a:pt x="31" y="163"/>
                        </a:lnTo>
                        <a:lnTo>
                          <a:pt x="29" y="168"/>
                        </a:lnTo>
                        <a:lnTo>
                          <a:pt x="26" y="169"/>
                        </a:lnTo>
                        <a:lnTo>
                          <a:pt x="21" y="171"/>
                        </a:lnTo>
                        <a:lnTo>
                          <a:pt x="17" y="171"/>
                        </a:lnTo>
                        <a:lnTo>
                          <a:pt x="12" y="169"/>
                        </a:lnTo>
                        <a:lnTo>
                          <a:pt x="9" y="163"/>
                        </a:lnTo>
                        <a:lnTo>
                          <a:pt x="0" y="99"/>
                        </a:lnTo>
                        <a:lnTo>
                          <a:pt x="0" y="87"/>
                        </a:lnTo>
                        <a:lnTo>
                          <a:pt x="3" y="69"/>
                        </a:lnTo>
                        <a:lnTo>
                          <a:pt x="14" y="56"/>
                        </a:lnTo>
                        <a:lnTo>
                          <a:pt x="28" y="45"/>
                        </a:lnTo>
                        <a:lnTo>
                          <a:pt x="43" y="38"/>
                        </a:lnTo>
                        <a:lnTo>
                          <a:pt x="60" y="33"/>
                        </a:lnTo>
                        <a:lnTo>
                          <a:pt x="85" y="30"/>
                        </a:lnTo>
                        <a:lnTo>
                          <a:pt x="114" y="23"/>
                        </a:lnTo>
                        <a:lnTo>
                          <a:pt x="142" y="16"/>
                        </a:lnTo>
                        <a:lnTo>
                          <a:pt x="168" y="9"/>
                        </a:lnTo>
                        <a:lnTo>
                          <a:pt x="185" y="2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4" name="Freeform 981"/>
                  <p:cNvSpPr>
                    <a:spLocks/>
                  </p:cNvSpPr>
                  <p:nvPr/>
                </p:nvSpPr>
                <p:spPr bwMode="auto">
                  <a:xfrm>
                    <a:off x="1685925" y="2103438"/>
                    <a:ext cx="80963" cy="19050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89" y="0"/>
                      </a:cxn>
                      <a:cxn ang="0">
                        <a:pos x="95" y="1"/>
                      </a:cxn>
                      <a:cxn ang="0">
                        <a:pos x="98" y="3"/>
                      </a:cxn>
                      <a:cxn ang="0">
                        <a:pos x="100" y="7"/>
                      </a:cxn>
                      <a:cxn ang="0">
                        <a:pos x="101" y="12"/>
                      </a:cxn>
                      <a:cxn ang="0">
                        <a:pos x="98" y="19"/>
                      </a:cxn>
                      <a:cxn ang="0">
                        <a:pos x="95" y="20"/>
                      </a:cxn>
                      <a:cxn ang="0">
                        <a:pos x="89" y="22"/>
                      </a:cxn>
                      <a:cxn ang="0">
                        <a:pos x="10" y="22"/>
                      </a:cxn>
                      <a:cxn ang="0">
                        <a:pos x="3" y="19"/>
                      </a:cxn>
                      <a:cxn ang="0">
                        <a:pos x="0" y="12"/>
                      </a:cxn>
                      <a:cxn ang="0">
                        <a:pos x="1" y="7"/>
                      </a:cxn>
                      <a:cxn ang="0">
                        <a:pos x="3" y="3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1" h="22">
                        <a:moveTo>
                          <a:pt x="10" y="0"/>
                        </a:moveTo>
                        <a:lnTo>
                          <a:pt x="89" y="0"/>
                        </a:lnTo>
                        <a:lnTo>
                          <a:pt x="95" y="1"/>
                        </a:lnTo>
                        <a:lnTo>
                          <a:pt x="98" y="3"/>
                        </a:lnTo>
                        <a:lnTo>
                          <a:pt x="100" y="7"/>
                        </a:lnTo>
                        <a:lnTo>
                          <a:pt x="101" y="12"/>
                        </a:lnTo>
                        <a:lnTo>
                          <a:pt x="98" y="19"/>
                        </a:lnTo>
                        <a:lnTo>
                          <a:pt x="95" y="20"/>
                        </a:lnTo>
                        <a:lnTo>
                          <a:pt x="89" y="22"/>
                        </a:lnTo>
                        <a:lnTo>
                          <a:pt x="10" y="22"/>
                        </a:lnTo>
                        <a:lnTo>
                          <a:pt x="3" y="19"/>
                        </a:lnTo>
                        <a:lnTo>
                          <a:pt x="0" y="12"/>
                        </a:lnTo>
                        <a:lnTo>
                          <a:pt x="1" y="7"/>
                        </a:lnTo>
                        <a:lnTo>
                          <a:pt x="3" y="3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Freeform 982"/>
                  <p:cNvSpPr>
                    <a:spLocks noEditPoints="1"/>
                  </p:cNvSpPr>
                  <p:nvPr/>
                </p:nvSpPr>
                <p:spPr bwMode="auto">
                  <a:xfrm>
                    <a:off x="1508125" y="1792288"/>
                    <a:ext cx="225425" cy="200025"/>
                  </a:xfrm>
                  <a:custGeom>
                    <a:avLst/>
                    <a:gdLst/>
                    <a:ahLst/>
                    <a:cxnLst>
                      <a:cxn ang="0">
                        <a:pos x="50" y="31"/>
                      </a:cxn>
                      <a:cxn ang="0">
                        <a:pos x="47" y="60"/>
                      </a:cxn>
                      <a:cxn ang="0">
                        <a:pos x="47" y="81"/>
                      </a:cxn>
                      <a:cxn ang="0">
                        <a:pos x="28" y="93"/>
                      </a:cxn>
                      <a:cxn ang="0">
                        <a:pos x="24" y="107"/>
                      </a:cxn>
                      <a:cxn ang="0">
                        <a:pos x="38" y="141"/>
                      </a:cxn>
                      <a:cxn ang="0">
                        <a:pos x="55" y="147"/>
                      </a:cxn>
                      <a:cxn ang="0">
                        <a:pos x="81" y="198"/>
                      </a:cxn>
                      <a:cxn ang="0">
                        <a:pos x="143" y="229"/>
                      </a:cxn>
                      <a:cxn ang="0">
                        <a:pos x="206" y="198"/>
                      </a:cxn>
                      <a:cxn ang="0">
                        <a:pos x="232" y="147"/>
                      </a:cxn>
                      <a:cxn ang="0">
                        <a:pos x="244" y="141"/>
                      </a:cxn>
                      <a:cxn ang="0">
                        <a:pos x="251" y="140"/>
                      </a:cxn>
                      <a:cxn ang="0">
                        <a:pos x="257" y="129"/>
                      </a:cxn>
                      <a:cxn ang="0">
                        <a:pos x="263" y="103"/>
                      </a:cxn>
                      <a:cxn ang="0">
                        <a:pos x="259" y="93"/>
                      </a:cxn>
                      <a:cxn ang="0">
                        <a:pos x="242" y="84"/>
                      </a:cxn>
                      <a:cxn ang="0">
                        <a:pos x="235" y="31"/>
                      </a:cxn>
                      <a:cxn ang="0">
                        <a:pos x="232" y="24"/>
                      </a:cxn>
                      <a:cxn ang="0">
                        <a:pos x="225" y="22"/>
                      </a:cxn>
                      <a:cxn ang="0">
                        <a:pos x="211" y="29"/>
                      </a:cxn>
                      <a:cxn ang="0">
                        <a:pos x="199" y="40"/>
                      </a:cxn>
                      <a:cxn ang="0">
                        <a:pos x="175" y="55"/>
                      </a:cxn>
                      <a:cxn ang="0">
                        <a:pos x="126" y="59"/>
                      </a:cxn>
                      <a:cxn ang="0">
                        <a:pos x="92" y="41"/>
                      </a:cxn>
                      <a:cxn ang="0">
                        <a:pos x="83" y="34"/>
                      </a:cxn>
                      <a:cxn ang="0">
                        <a:pos x="68" y="24"/>
                      </a:cxn>
                      <a:cxn ang="0">
                        <a:pos x="54" y="0"/>
                      </a:cxn>
                      <a:cxn ang="0">
                        <a:pos x="97" y="15"/>
                      </a:cxn>
                      <a:cxn ang="0">
                        <a:pos x="116" y="31"/>
                      </a:cxn>
                      <a:cxn ang="0">
                        <a:pos x="159" y="34"/>
                      </a:cxn>
                      <a:cxn ang="0">
                        <a:pos x="185" y="19"/>
                      </a:cxn>
                      <a:cxn ang="0">
                        <a:pos x="226" y="0"/>
                      </a:cxn>
                      <a:cxn ang="0">
                        <a:pos x="247" y="7"/>
                      </a:cxn>
                      <a:cxn ang="0">
                        <a:pos x="263" y="57"/>
                      </a:cxn>
                      <a:cxn ang="0">
                        <a:pos x="261" y="69"/>
                      </a:cxn>
                      <a:cxn ang="0">
                        <a:pos x="285" y="109"/>
                      </a:cxn>
                      <a:cxn ang="0">
                        <a:pos x="270" y="155"/>
                      </a:cxn>
                      <a:cxn ang="0">
                        <a:pos x="249" y="166"/>
                      </a:cxn>
                      <a:cxn ang="0">
                        <a:pos x="195" y="236"/>
                      </a:cxn>
                      <a:cxn ang="0">
                        <a:pos x="116" y="248"/>
                      </a:cxn>
                      <a:cxn ang="0">
                        <a:pos x="50" y="195"/>
                      </a:cxn>
                      <a:cxn ang="0">
                        <a:pos x="24" y="160"/>
                      </a:cxn>
                      <a:cxn ang="0">
                        <a:pos x="4" y="129"/>
                      </a:cxn>
                      <a:cxn ang="0">
                        <a:pos x="12" y="76"/>
                      </a:cxn>
                      <a:cxn ang="0">
                        <a:pos x="26" y="34"/>
                      </a:cxn>
                      <a:cxn ang="0">
                        <a:pos x="43" y="3"/>
                      </a:cxn>
                    </a:cxnLst>
                    <a:rect l="0" t="0" r="r" b="b"/>
                    <a:pathLst>
                      <a:path w="285" h="252">
                        <a:moveTo>
                          <a:pt x="57" y="22"/>
                        </a:moveTo>
                        <a:lnTo>
                          <a:pt x="52" y="27"/>
                        </a:lnTo>
                        <a:lnTo>
                          <a:pt x="50" y="31"/>
                        </a:lnTo>
                        <a:lnTo>
                          <a:pt x="49" y="41"/>
                        </a:lnTo>
                        <a:lnTo>
                          <a:pt x="47" y="57"/>
                        </a:lnTo>
                        <a:lnTo>
                          <a:pt x="47" y="60"/>
                        </a:lnTo>
                        <a:lnTo>
                          <a:pt x="49" y="64"/>
                        </a:lnTo>
                        <a:lnTo>
                          <a:pt x="49" y="72"/>
                        </a:lnTo>
                        <a:lnTo>
                          <a:pt x="47" y="81"/>
                        </a:lnTo>
                        <a:lnTo>
                          <a:pt x="42" y="88"/>
                        </a:lnTo>
                        <a:lnTo>
                          <a:pt x="31" y="91"/>
                        </a:lnTo>
                        <a:lnTo>
                          <a:pt x="28" y="93"/>
                        </a:lnTo>
                        <a:lnTo>
                          <a:pt x="26" y="97"/>
                        </a:lnTo>
                        <a:lnTo>
                          <a:pt x="24" y="98"/>
                        </a:lnTo>
                        <a:lnTo>
                          <a:pt x="24" y="107"/>
                        </a:lnTo>
                        <a:lnTo>
                          <a:pt x="26" y="122"/>
                        </a:lnTo>
                        <a:lnTo>
                          <a:pt x="31" y="134"/>
                        </a:lnTo>
                        <a:lnTo>
                          <a:pt x="38" y="141"/>
                        </a:lnTo>
                        <a:lnTo>
                          <a:pt x="49" y="141"/>
                        </a:lnTo>
                        <a:lnTo>
                          <a:pt x="52" y="143"/>
                        </a:lnTo>
                        <a:lnTo>
                          <a:pt x="55" y="147"/>
                        </a:lnTo>
                        <a:lnTo>
                          <a:pt x="57" y="150"/>
                        </a:lnTo>
                        <a:lnTo>
                          <a:pt x="68" y="178"/>
                        </a:lnTo>
                        <a:lnTo>
                          <a:pt x="81" y="198"/>
                        </a:lnTo>
                        <a:lnTo>
                          <a:pt x="100" y="216"/>
                        </a:lnTo>
                        <a:lnTo>
                          <a:pt x="121" y="226"/>
                        </a:lnTo>
                        <a:lnTo>
                          <a:pt x="143" y="229"/>
                        </a:lnTo>
                        <a:lnTo>
                          <a:pt x="166" y="226"/>
                        </a:lnTo>
                        <a:lnTo>
                          <a:pt x="187" y="216"/>
                        </a:lnTo>
                        <a:lnTo>
                          <a:pt x="206" y="198"/>
                        </a:lnTo>
                        <a:lnTo>
                          <a:pt x="219" y="178"/>
                        </a:lnTo>
                        <a:lnTo>
                          <a:pt x="230" y="150"/>
                        </a:lnTo>
                        <a:lnTo>
                          <a:pt x="232" y="147"/>
                        </a:lnTo>
                        <a:lnTo>
                          <a:pt x="235" y="143"/>
                        </a:lnTo>
                        <a:lnTo>
                          <a:pt x="238" y="141"/>
                        </a:lnTo>
                        <a:lnTo>
                          <a:pt x="244" y="141"/>
                        </a:lnTo>
                        <a:lnTo>
                          <a:pt x="245" y="143"/>
                        </a:lnTo>
                        <a:lnTo>
                          <a:pt x="247" y="141"/>
                        </a:lnTo>
                        <a:lnTo>
                          <a:pt x="251" y="140"/>
                        </a:lnTo>
                        <a:lnTo>
                          <a:pt x="252" y="138"/>
                        </a:lnTo>
                        <a:lnTo>
                          <a:pt x="254" y="134"/>
                        </a:lnTo>
                        <a:lnTo>
                          <a:pt x="257" y="129"/>
                        </a:lnTo>
                        <a:lnTo>
                          <a:pt x="261" y="122"/>
                        </a:lnTo>
                        <a:lnTo>
                          <a:pt x="263" y="116"/>
                        </a:lnTo>
                        <a:lnTo>
                          <a:pt x="263" y="103"/>
                        </a:lnTo>
                        <a:lnTo>
                          <a:pt x="261" y="100"/>
                        </a:lnTo>
                        <a:lnTo>
                          <a:pt x="261" y="97"/>
                        </a:lnTo>
                        <a:lnTo>
                          <a:pt x="259" y="93"/>
                        </a:lnTo>
                        <a:lnTo>
                          <a:pt x="256" y="91"/>
                        </a:lnTo>
                        <a:lnTo>
                          <a:pt x="247" y="90"/>
                        </a:lnTo>
                        <a:lnTo>
                          <a:pt x="242" y="84"/>
                        </a:lnTo>
                        <a:lnTo>
                          <a:pt x="238" y="78"/>
                        </a:lnTo>
                        <a:lnTo>
                          <a:pt x="238" y="41"/>
                        </a:lnTo>
                        <a:lnTo>
                          <a:pt x="235" y="31"/>
                        </a:lnTo>
                        <a:lnTo>
                          <a:pt x="233" y="27"/>
                        </a:lnTo>
                        <a:lnTo>
                          <a:pt x="232" y="26"/>
                        </a:lnTo>
                        <a:lnTo>
                          <a:pt x="232" y="24"/>
                        </a:lnTo>
                        <a:lnTo>
                          <a:pt x="230" y="24"/>
                        </a:lnTo>
                        <a:lnTo>
                          <a:pt x="230" y="22"/>
                        </a:lnTo>
                        <a:lnTo>
                          <a:pt x="225" y="22"/>
                        </a:lnTo>
                        <a:lnTo>
                          <a:pt x="221" y="24"/>
                        </a:lnTo>
                        <a:lnTo>
                          <a:pt x="216" y="26"/>
                        </a:lnTo>
                        <a:lnTo>
                          <a:pt x="211" y="29"/>
                        </a:lnTo>
                        <a:lnTo>
                          <a:pt x="204" y="34"/>
                        </a:lnTo>
                        <a:lnTo>
                          <a:pt x="200" y="36"/>
                        </a:lnTo>
                        <a:lnTo>
                          <a:pt x="199" y="40"/>
                        </a:lnTo>
                        <a:lnTo>
                          <a:pt x="195" y="41"/>
                        </a:lnTo>
                        <a:lnTo>
                          <a:pt x="185" y="50"/>
                        </a:lnTo>
                        <a:lnTo>
                          <a:pt x="175" y="55"/>
                        </a:lnTo>
                        <a:lnTo>
                          <a:pt x="161" y="59"/>
                        </a:lnTo>
                        <a:lnTo>
                          <a:pt x="143" y="60"/>
                        </a:lnTo>
                        <a:lnTo>
                          <a:pt x="126" y="59"/>
                        </a:lnTo>
                        <a:lnTo>
                          <a:pt x="112" y="55"/>
                        </a:lnTo>
                        <a:lnTo>
                          <a:pt x="102" y="50"/>
                        </a:lnTo>
                        <a:lnTo>
                          <a:pt x="92" y="41"/>
                        </a:lnTo>
                        <a:lnTo>
                          <a:pt x="88" y="40"/>
                        </a:lnTo>
                        <a:lnTo>
                          <a:pt x="86" y="36"/>
                        </a:lnTo>
                        <a:lnTo>
                          <a:pt x="83" y="34"/>
                        </a:lnTo>
                        <a:lnTo>
                          <a:pt x="76" y="29"/>
                        </a:lnTo>
                        <a:lnTo>
                          <a:pt x="71" y="27"/>
                        </a:lnTo>
                        <a:lnTo>
                          <a:pt x="68" y="24"/>
                        </a:lnTo>
                        <a:lnTo>
                          <a:pt x="64" y="22"/>
                        </a:lnTo>
                        <a:lnTo>
                          <a:pt x="57" y="22"/>
                        </a:lnTo>
                        <a:close/>
                        <a:moveTo>
                          <a:pt x="54" y="0"/>
                        </a:moveTo>
                        <a:lnTo>
                          <a:pt x="59" y="0"/>
                        </a:lnTo>
                        <a:lnTo>
                          <a:pt x="80" y="5"/>
                        </a:lnTo>
                        <a:lnTo>
                          <a:pt x="97" y="15"/>
                        </a:lnTo>
                        <a:lnTo>
                          <a:pt x="102" y="21"/>
                        </a:lnTo>
                        <a:lnTo>
                          <a:pt x="105" y="22"/>
                        </a:lnTo>
                        <a:lnTo>
                          <a:pt x="116" y="31"/>
                        </a:lnTo>
                        <a:lnTo>
                          <a:pt x="128" y="34"/>
                        </a:lnTo>
                        <a:lnTo>
                          <a:pt x="143" y="36"/>
                        </a:lnTo>
                        <a:lnTo>
                          <a:pt x="159" y="34"/>
                        </a:lnTo>
                        <a:lnTo>
                          <a:pt x="171" y="31"/>
                        </a:lnTo>
                        <a:lnTo>
                          <a:pt x="181" y="22"/>
                        </a:lnTo>
                        <a:lnTo>
                          <a:pt x="185" y="19"/>
                        </a:lnTo>
                        <a:lnTo>
                          <a:pt x="200" y="8"/>
                        </a:lnTo>
                        <a:lnTo>
                          <a:pt x="213" y="2"/>
                        </a:lnTo>
                        <a:lnTo>
                          <a:pt x="226" y="0"/>
                        </a:lnTo>
                        <a:lnTo>
                          <a:pt x="233" y="0"/>
                        </a:lnTo>
                        <a:lnTo>
                          <a:pt x="244" y="3"/>
                        </a:lnTo>
                        <a:lnTo>
                          <a:pt x="247" y="7"/>
                        </a:lnTo>
                        <a:lnTo>
                          <a:pt x="256" y="19"/>
                        </a:lnTo>
                        <a:lnTo>
                          <a:pt x="261" y="34"/>
                        </a:lnTo>
                        <a:lnTo>
                          <a:pt x="263" y="57"/>
                        </a:lnTo>
                        <a:lnTo>
                          <a:pt x="263" y="62"/>
                        </a:lnTo>
                        <a:lnTo>
                          <a:pt x="261" y="65"/>
                        </a:lnTo>
                        <a:lnTo>
                          <a:pt x="261" y="69"/>
                        </a:lnTo>
                        <a:lnTo>
                          <a:pt x="275" y="76"/>
                        </a:lnTo>
                        <a:lnTo>
                          <a:pt x="283" y="90"/>
                        </a:lnTo>
                        <a:lnTo>
                          <a:pt x="285" y="109"/>
                        </a:lnTo>
                        <a:lnTo>
                          <a:pt x="282" y="129"/>
                        </a:lnTo>
                        <a:lnTo>
                          <a:pt x="275" y="148"/>
                        </a:lnTo>
                        <a:lnTo>
                          <a:pt x="270" y="155"/>
                        </a:lnTo>
                        <a:lnTo>
                          <a:pt x="263" y="160"/>
                        </a:lnTo>
                        <a:lnTo>
                          <a:pt x="256" y="164"/>
                        </a:lnTo>
                        <a:lnTo>
                          <a:pt x="249" y="166"/>
                        </a:lnTo>
                        <a:lnTo>
                          <a:pt x="235" y="195"/>
                        </a:lnTo>
                        <a:lnTo>
                          <a:pt x="218" y="219"/>
                        </a:lnTo>
                        <a:lnTo>
                          <a:pt x="195" y="236"/>
                        </a:lnTo>
                        <a:lnTo>
                          <a:pt x="171" y="248"/>
                        </a:lnTo>
                        <a:lnTo>
                          <a:pt x="143" y="252"/>
                        </a:lnTo>
                        <a:lnTo>
                          <a:pt x="116" y="248"/>
                        </a:lnTo>
                        <a:lnTo>
                          <a:pt x="90" y="236"/>
                        </a:lnTo>
                        <a:lnTo>
                          <a:pt x="69" y="219"/>
                        </a:lnTo>
                        <a:lnTo>
                          <a:pt x="50" y="195"/>
                        </a:lnTo>
                        <a:lnTo>
                          <a:pt x="36" y="166"/>
                        </a:lnTo>
                        <a:lnTo>
                          <a:pt x="30" y="164"/>
                        </a:lnTo>
                        <a:lnTo>
                          <a:pt x="24" y="160"/>
                        </a:lnTo>
                        <a:lnTo>
                          <a:pt x="17" y="155"/>
                        </a:lnTo>
                        <a:lnTo>
                          <a:pt x="12" y="148"/>
                        </a:lnTo>
                        <a:lnTo>
                          <a:pt x="4" y="129"/>
                        </a:lnTo>
                        <a:lnTo>
                          <a:pt x="0" y="109"/>
                        </a:lnTo>
                        <a:lnTo>
                          <a:pt x="4" y="90"/>
                        </a:lnTo>
                        <a:lnTo>
                          <a:pt x="12" y="76"/>
                        </a:lnTo>
                        <a:lnTo>
                          <a:pt x="24" y="69"/>
                        </a:lnTo>
                        <a:lnTo>
                          <a:pt x="24" y="57"/>
                        </a:lnTo>
                        <a:lnTo>
                          <a:pt x="26" y="34"/>
                        </a:lnTo>
                        <a:lnTo>
                          <a:pt x="31" y="19"/>
                        </a:lnTo>
                        <a:lnTo>
                          <a:pt x="40" y="7"/>
                        </a:lnTo>
                        <a:lnTo>
                          <a:pt x="43" y="3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</p:grpSp>
          </p:grpSp>
          <p:sp>
            <p:nvSpPr>
              <p:cNvPr id="37" name="TextBox 100"/>
              <p:cNvSpPr txBox="1">
                <a:spLocks noChangeArrowheads="1"/>
              </p:cNvSpPr>
              <p:nvPr/>
            </p:nvSpPr>
            <p:spPr bwMode="auto">
              <a:xfrm>
                <a:off x="8055388" y="4202952"/>
                <a:ext cx="703078" cy="36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sz="1600" b="1" dirty="0">
                    <a:solidFill>
                      <a:srgbClr val="FF0000"/>
                    </a:solidFill>
                  </a:rPr>
                  <a:t>МСЭ</a:t>
                </a:r>
              </a:p>
            </p:txBody>
          </p:sp>
        </p:grpSp>
      </p:grpSp>
      <p:sp>
        <p:nvSpPr>
          <p:cNvPr id="95" name="Прямоугольник 94"/>
          <p:cNvSpPr/>
          <p:nvPr/>
        </p:nvSpPr>
        <p:spPr>
          <a:xfrm>
            <a:off x="4797909" y="1851423"/>
            <a:ext cx="2796844" cy="86177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</a:rPr>
              <a:t>Принятие решения о направлении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</a:rPr>
              <a:t>гражданина на МСЭ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9532868" y="1876350"/>
            <a:ext cx="2471351" cy="10772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</a:rPr>
              <a:t>Принятие решения об отказе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</a:rPr>
              <a:t>в направлении гражданина на МСЭ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4616752" y="2713197"/>
            <a:ext cx="295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срок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30 дней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решения ВК)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9325231" y="2919479"/>
            <a:ext cx="2746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вправе подать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ЖАЛОБУ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медицинской организации в региональный Минздрав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15</a:t>
            </a:fld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9441411" y="4318193"/>
            <a:ext cx="2562808" cy="586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ВК об отказе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(выдается гражданину)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9441411" y="4993833"/>
            <a:ext cx="2562807" cy="860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вправе самостоятельно обратиться в бюро МСЭ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V="1">
            <a:off x="9482022" y="4332248"/>
            <a:ext cx="2511574" cy="15221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593211" y="1465009"/>
            <a:ext cx="436605" cy="481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72216" y="4226426"/>
            <a:ext cx="0" cy="45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9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8" y="5792168"/>
            <a:ext cx="11905323" cy="1012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188" y="1335451"/>
            <a:ext cx="6301672" cy="1224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СОГЛАСИЯ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законного или уполномоченного представителя)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направление 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медико-социальной экспертизы</a:t>
            </a:r>
          </a:p>
          <a:p>
            <a:pPr algn="ctr"/>
            <a:r>
              <a:rPr lang="ru-RU" sz="1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здравоохранения Российской Федерации по согласованию с Министерством труда и социальной защиты Российской </a:t>
            </a:r>
            <a:r>
              <a:rPr lang="ru-RU" sz="1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8319" y="1179194"/>
            <a:ext cx="254486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84654" y="4060272"/>
            <a:ext cx="489697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предпочтительном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уведомления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медико-социальной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  <a:endParaRPr lang="ru-RU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0705" y="1959853"/>
            <a:ext cx="377960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предпочтительную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МСЭ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51653" y="3275381"/>
            <a:ext cx="1188852" cy="5232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17109" y="3275651"/>
            <a:ext cx="1610184" cy="5232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1361" b="-1"/>
          <a:stretch/>
        </p:blipFill>
        <p:spPr>
          <a:xfrm>
            <a:off x="0" y="2830366"/>
            <a:ext cx="1508785" cy="134572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26044" y="3480538"/>
            <a:ext cx="5143796" cy="16312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МЕДИЦИНСКУЮ ОРГАНИЗАЦИЮ 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его на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МСЭ</a:t>
            </a:r>
            <a:endParaRPr lang="ru-RU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29724" y="5550902"/>
            <a:ext cx="2468112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847" y="5573177"/>
            <a:ext cx="1348841" cy="3355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2687115" y="5318897"/>
            <a:ext cx="10107" cy="301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088555" y="5344954"/>
            <a:ext cx="7630" cy="30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3897942" y="5556277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Proxima Nova Rg Inner"/>
              </a:rPr>
              <a:t>или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477" y="82572"/>
            <a:ext cx="1199272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ГРАЖДАНИН НАПРАВЛЯЕТСЯ НА МСЭ МЕДИЦИНСКОЙ ОРГАНИЗАЦИЕЙ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ПИСЬМЕННОГО СОГЛАСИЯ ГРАЖДАНИНА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(ЕГО ЗАКОННОГО ИЛИ УПОЛНОМОЧЕННОГО ПРЕДСТАВИТЕЛЯ)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НАПРАВЛЕНИЕ И ПРОВЕДЕНИЕ МСЭ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6" y="5845601"/>
            <a:ext cx="11905323" cy="101239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17567" y="2755622"/>
            <a:ext cx="578296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ПРОТОКОЛА </a:t>
            </a:r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ВК </a:t>
            </a: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ГРАЖДАНИНА НА МСЭ</a:t>
            </a:r>
            <a:endParaRPr lang="ru-RU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037" y="1603972"/>
            <a:ext cx="1161535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Выдаются по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запросу 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 </a:t>
            </a:r>
          </a:p>
          <a:p>
            <a:pPr algn="ctr"/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законному или уполномоченному представителю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26172" y="3031957"/>
            <a:ext cx="470221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 МСЭ</a:t>
            </a:r>
          </a:p>
          <a:p>
            <a:pPr algn="ctr"/>
            <a:endParaRPr lang="ru-RU" sz="16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13122" y="3278843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222222"/>
                </a:solidFill>
                <a:latin typeface="Proxima Nova Rg Inner"/>
              </a:rPr>
              <a:t>и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48786" y="4892905"/>
            <a:ext cx="4249240" cy="584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</a:t>
            </a:r>
            <a:endParaRPr lang="ru-RU" sz="32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49" y="4754298"/>
            <a:ext cx="3465209" cy="8619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7" name="Прямоугольник 36"/>
          <p:cNvSpPr/>
          <p:nvPr/>
        </p:nvSpPr>
        <p:spPr>
          <a:xfrm>
            <a:off x="6066337" y="4940923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22222"/>
                </a:solidFill>
                <a:latin typeface="Proxima Nova Rg Inner"/>
              </a:rPr>
              <a:t>и (или)</a:t>
            </a:r>
            <a:endParaRPr lang="ru-RU" sz="3200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/>
          <a:srcRect t="11361" b="-1"/>
          <a:stretch/>
        </p:blipFill>
        <p:spPr>
          <a:xfrm>
            <a:off x="4854567" y="108469"/>
            <a:ext cx="1808784" cy="16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3" y="5885001"/>
            <a:ext cx="11483192" cy="972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903" y="815547"/>
            <a:ext cx="119119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</a:rPr>
              <a:t>ПОРЯДОК 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</a:rPr>
              <a:t>ПРОВЕДЕНИЯ 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</a:rPr>
              <a:t>МЕДИКО-СОЦИАЛЬНОЙ ЭКСПЕРТИЗЫ</a:t>
            </a:r>
            <a:endParaRPr lang="ru-RU" sz="5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2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043" y="0"/>
            <a:ext cx="79833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СРОКИ ПРЕДОСТАВЛЕНИЯ УСЛУГИ ПО ПРОВЕДЕНИЮ МСЭ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802" y="3070879"/>
            <a:ext cx="715230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СРОКОВ </a:t>
            </a:r>
          </a:p>
          <a:p>
            <a:pPr algn="ctr"/>
            <a:r>
              <a:rPr lang="ru-RU" sz="2800" b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ЗАОЧНОГО ОСВИДЕТЕЛЬСТВОВАНИЯ 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7016" y="915260"/>
            <a:ext cx="342290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Медико-социальная экспертиза без личного участия гражданина (ЗАОЧНО)</a:t>
            </a:r>
            <a:endParaRPr lang="ru-RU" sz="2400" b="1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3789" y="902602"/>
            <a:ext cx="431578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Медико-социальная экспертиза, не требующая проведения дополнительных обследований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54102" y="2521239"/>
            <a:ext cx="7859" cy="477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5922" y="2504900"/>
            <a:ext cx="1059" cy="435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13278" y="4167399"/>
            <a:ext cx="38484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6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36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рабочих дней 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30710" y="5337332"/>
            <a:ext cx="45316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36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36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рабочих дней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8123439" y="0"/>
            <a:ext cx="1386" cy="6124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205788" y="54987"/>
            <a:ext cx="383762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случаях, требующих специальных видов обследования гражданина в целях установления структуры и степени ОЖД, реабилитационного потенциала, а также дополнительных сведений</a:t>
            </a:r>
            <a:endParaRPr lang="ru-RU" sz="2400" b="1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08919" y="3615151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проведения медико-социальной экспертизы составлена </a:t>
            </a:r>
            <a:endParaRPr lang="ru-RU" b="1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ДОПОЛНИТЕЛЬНОГО ОБСЛЕДОВАНИЯ</a:t>
            </a:r>
            <a:endParaRPr lang="ru-RU" b="1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0214608" y="3502727"/>
            <a:ext cx="3603" cy="181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40493" y="5596015"/>
            <a:ext cx="528369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36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рабочих </a:t>
            </a:r>
            <a:r>
              <a:rPr lang="ru-RU" sz="36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дней + </a:t>
            </a:r>
          </a:p>
          <a:p>
            <a:pPr algn="ctr"/>
            <a:r>
              <a:rPr lang="ru-RU" sz="36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выполнения ПДО </a:t>
            </a:r>
            <a:endParaRPr lang="ru-RU" sz="3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0286560" y="5299326"/>
            <a:ext cx="3603" cy="338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992913" y="4875439"/>
            <a:ext cx="3603" cy="338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3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0" y="5767203"/>
            <a:ext cx="11905323" cy="10123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3784" y="1111587"/>
            <a:ext cx="10676237" cy="28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ПРАВОВОЕ ОБЕСПЕЧЕНИЕ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перехода к новым Правилам признания лица инвалидом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3" y="5885001"/>
            <a:ext cx="11442003" cy="972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3857" y="70079"/>
            <a:ext cx="636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</a:rPr>
              <a:t>МЕДИКО-СОЦИАЛЬНАЯ ЭКСПЕРТИЗА ПРОВОДИТСЯ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8185" y="699864"/>
            <a:ext cx="3256654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</a:rPr>
              <a:t>бюро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БЕЗ ЛИЧНОГО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присутствия </a:t>
            </a:r>
            <a:r>
              <a:rPr lang="ru-RU" dirty="0">
                <a:latin typeface="times new roman" panose="02020603050405020304" pitchFamily="18" charset="0"/>
              </a:rPr>
              <a:t>гражданина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</a:rPr>
              <a:t>опрос, осмотр и обследование гражданина специалистами бюро МСЭ не </a:t>
            </a:r>
            <a:r>
              <a:rPr lang="ru-RU" dirty="0" smtClean="0">
                <a:latin typeface="times new roman" panose="02020603050405020304" pitchFamily="18" charset="0"/>
              </a:rPr>
              <a:t>проводятся)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66051" y="649672"/>
            <a:ext cx="6538365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С ЛИЧНЫМ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присутствием гражданина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</a:rPr>
              <a:t>проводится путем опроса, </a:t>
            </a:r>
            <a:r>
              <a:rPr lang="ru-RU" dirty="0" smtClean="0">
                <a:latin typeface="times new roman" panose="02020603050405020304" pitchFamily="18" charset="0"/>
              </a:rPr>
              <a:t>осмотра </a:t>
            </a:r>
            <a:r>
              <a:rPr lang="ru-RU" dirty="0">
                <a:latin typeface="times new roman" panose="02020603050405020304" pitchFamily="18" charset="0"/>
              </a:rPr>
              <a:t>и обследования </a:t>
            </a:r>
            <a:r>
              <a:rPr lang="ru-RU" dirty="0" smtClean="0">
                <a:latin typeface="times new roman" panose="02020603050405020304" pitchFamily="18" charset="0"/>
              </a:rPr>
              <a:t>гражданина)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5629" y="3393725"/>
            <a:ext cx="189671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</a:rPr>
              <a:t>представленных </a:t>
            </a:r>
            <a:r>
              <a:rPr lang="ru-RU" dirty="0" smtClean="0">
                <a:latin typeface="times new roman" panose="02020603050405020304" pitchFamily="18" charset="0"/>
              </a:rPr>
              <a:t>документов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8865" y="1942702"/>
            <a:ext cx="170725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</a:rPr>
              <a:t>бюро МСЭ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1355" y="2126318"/>
            <a:ext cx="3732999" cy="13542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</a:rPr>
              <a:t>о </a:t>
            </a:r>
            <a:r>
              <a:rPr lang="ru-RU" b="1" dirty="0">
                <a:latin typeface="times new roman" panose="02020603050405020304" pitchFamily="18" charset="0"/>
              </a:rPr>
              <a:t>месту нахождения гражданина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</a:rPr>
              <a:t>он не может явиться в бюро </a:t>
            </a:r>
            <a:r>
              <a:rPr lang="ru-RU" sz="1600" dirty="0" smtClean="0">
                <a:latin typeface="times new roman" panose="02020603050405020304" pitchFamily="18" charset="0"/>
              </a:rPr>
              <a:t>МСЭ </a:t>
            </a:r>
            <a:r>
              <a:rPr lang="ru-RU" sz="1600" dirty="0">
                <a:latin typeface="times new roman" panose="02020603050405020304" pitchFamily="18" charset="0"/>
              </a:rPr>
              <a:t>по состоянию здоровья, что подтверждается заключением врачебной комиссии медицинской организации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91755" y="2414266"/>
            <a:ext cx="2956289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по месту нахождения гражданина в организации социального обслуживания</a:t>
            </a:r>
            <a:r>
              <a:rPr lang="ru-RU" dirty="0">
                <a:latin typeface="times new roman" panose="02020603050405020304" pitchFamily="18" charset="0"/>
              </a:rPr>
              <a:t>, оказывающей социальные услуги в стационарной форме социального обслуживания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074509" y="3940461"/>
            <a:ext cx="283221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по месту нахождения гражданина в исправительном учреждении</a:t>
            </a:r>
            <a:r>
              <a:rPr lang="ru-RU" dirty="0">
                <a:latin typeface="times new roman" panose="02020603050405020304" pitchFamily="18" charset="0"/>
              </a:rPr>
              <a:t>, где гражданин отбывает наказание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63931" y="4872201"/>
            <a:ext cx="43481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по месту нахождения гражданина в медицинской организации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оказывающей гражданину медицинскую помощь в стационарных условиях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040814" y="396655"/>
            <a:ext cx="374025" cy="197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635469" y="355944"/>
            <a:ext cx="283221" cy="190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543987" y="2516623"/>
            <a:ext cx="0" cy="774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242860" y="1631364"/>
            <a:ext cx="228691" cy="216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537991" y="1940602"/>
            <a:ext cx="97478" cy="371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9200644" y="1656711"/>
            <a:ext cx="226577" cy="366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7086998" y="1786200"/>
            <a:ext cx="32368" cy="29908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299573" y="1731696"/>
            <a:ext cx="1593707" cy="2944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7" y="5820030"/>
            <a:ext cx="11905323" cy="1012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0313"/>
          <a:stretch/>
        </p:blipFill>
        <p:spPr>
          <a:xfrm>
            <a:off x="5226766" y="12814"/>
            <a:ext cx="1482367" cy="1657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66919" r="62258" b="14624"/>
          <a:stretch/>
        </p:blipFill>
        <p:spPr>
          <a:xfrm>
            <a:off x="2785993" y="100285"/>
            <a:ext cx="1330196" cy="1596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11361" b="-1"/>
          <a:stretch/>
        </p:blipFill>
        <p:spPr>
          <a:xfrm>
            <a:off x="245107" y="0"/>
            <a:ext cx="1419538" cy="126612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891597" y="1700029"/>
            <a:ext cx="8802437" cy="31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91597" y="1735003"/>
            <a:ext cx="0" cy="742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967952" y="1707331"/>
            <a:ext cx="3" cy="770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694034" y="1707331"/>
            <a:ext cx="0" cy="770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814130" y="1571387"/>
            <a:ext cx="307649" cy="327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3728" y="2489123"/>
            <a:ext cx="341573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 МСЭ В МЕДИЦИНСКУЮ ОРГАНИЗАЦИЮ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71687" y="2581456"/>
            <a:ext cx="755297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НАПРАВЛЕНИЯ НА МСЭ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05490" y="3532857"/>
            <a:ext cx="385585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ПРОГРАММЫ ДОПОЛНИТЕЛЬНОГО ОБСЛЕДОВАНИЯ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75438" y="5173699"/>
            <a:ext cx="726010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ПРИЗНАНИИ ГРАЖДАНИНА ИНВАЛИДОМ ЛИБО ОБ ОТКАЗЕ В ПРИЗНАНИИ ЕГО ИНВАЛИДОМ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0694034" y="3041826"/>
            <a:ext cx="1" cy="306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0689793" y="4712034"/>
            <a:ext cx="1" cy="306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794617" y="615940"/>
            <a:ext cx="66657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579122" y="734157"/>
            <a:ext cx="66657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67952" y="3256010"/>
            <a:ext cx="0" cy="1812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2981" y="129913"/>
            <a:ext cx="11681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России, Минтруда России от 10.06.2021 № 402н/631н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МЕДИЦИНСКИХ ОБСЛЕДОВАНИЙ, </a:t>
            </a: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клинико-функциональных данных в зависимости от заболевания в целях проведения медико-социальной экспертизы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97272"/>
              </p:ext>
            </p:extLst>
          </p:nvPr>
        </p:nvGraphicFramePr>
        <p:xfrm>
          <a:off x="469920" y="1481323"/>
          <a:ext cx="11107373" cy="2641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85291"/>
                <a:gridCol w="2036816"/>
                <a:gridCol w="841466"/>
                <a:gridCol w="1715144"/>
                <a:gridCol w="1817612"/>
                <a:gridCol w="2005522"/>
                <a:gridCol w="2005522"/>
              </a:tblGrid>
              <a:tr h="1691909">
                <a:tc rowSpan="2">
                  <a:txBody>
                    <a:bodyPr/>
                    <a:lstStyle/>
                    <a:p>
                      <a:pPr marL="1778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r>
                        <a:rPr lang="ru-RU" sz="1400" u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болезней</a:t>
                      </a:r>
                      <a:r>
                        <a:rPr lang="ru-RU" sz="14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нозологической формы </a:t>
                      </a:r>
                      <a:r>
                        <a:rPr lang="ru-RU" sz="14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МКБ-10)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Рубрика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МКБ-10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(код)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600" b="1" u="sng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16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медицинских обследований (прием (осмотр, консультация) врача-специалиста, медицинского психолога, лабораторные, инструментальные, функциональные методы исследования), включая сроки давности, которые они не должны превышать</a:t>
                      </a:r>
                      <a:r>
                        <a:rPr lang="ru-RU" sz="1600" u="none" spc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600" b="1" u="sng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дополнительных</a:t>
                      </a:r>
                      <a:r>
                        <a:rPr lang="ru-RU" sz="1600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медицинских обследований (прием (осмотр, консультация) врача-специалиста, медицинского психолога, лабораторные, инструментальные, функциональные методы исследования), включая сроки давности, которые они не должны превышать</a:t>
                      </a:r>
                      <a:r>
                        <a:rPr lang="ru-RU" sz="1600" u="none" spc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услуги</a:t>
                      </a:r>
                      <a:r>
                        <a:rPr lang="ru-RU" sz="1400" b="1" u="none" spc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медицинской услуги</a:t>
                      </a:r>
                      <a:r>
                        <a:rPr lang="ru-RU" sz="1400" b="1" u="none" spc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услуги</a:t>
                      </a:r>
                      <a:endParaRPr lang="ru-RU" sz="20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медицинской услуги</a:t>
                      </a:r>
                      <a:endParaRPr lang="ru-RU" sz="20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1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" marR="5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" y="4238322"/>
            <a:ext cx="11820525" cy="8572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2" y="5125224"/>
            <a:ext cx="10725150" cy="88582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" y="3488321"/>
            <a:ext cx="1367328" cy="13758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1597" y="1253471"/>
            <a:ext cx="4396278" cy="196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отсутствие полного объема медицинских обследований по перечню медицинских обследований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недостоверные или недостаточные сведения о гражданине;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заведомо ложные сведения о состоянии здоровья гражданина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9129" y="763447"/>
            <a:ext cx="10677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7819" y="1543445"/>
            <a:ext cx="3019428" cy="1226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 МСЭ в течение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7819" y="3856842"/>
            <a:ext cx="3110402" cy="1933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рабочих дней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поступления возвращенного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 МСЭ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1597" y="3828266"/>
            <a:ext cx="4396278" cy="1962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дополняет направление на МСЭ сведениями о результатах медицинских обследований,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случае необходимости проводит медицинское обследование по перечню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18715" y="572006"/>
            <a:ext cx="21823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УВЕДОМЛЯЕТ: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22379" y="1350766"/>
            <a:ext cx="25750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ТФОМС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причинах возврата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01206" y="2203607"/>
            <a:ext cx="257506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гражданина: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телефонной связи;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письмом;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ЕПГУ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401206" y="4310137"/>
            <a:ext cx="252934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гражданина: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телефонной связи;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письмом;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ЕПГУ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638798" y="4740573"/>
            <a:ext cx="657225" cy="0"/>
          </a:xfrm>
          <a:prstGeom prst="straightConnector1">
            <a:avLst/>
          </a:prstGeom>
          <a:ln>
            <a:solidFill>
              <a:srgbClr val="002060"/>
            </a:solidFill>
            <a:headEnd type="oval" w="med" len="med"/>
            <a:tailEnd type="triangl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38798" y="2133880"/>
            <a:ext cx="657225" cy="0"/>
          </a:xfrm>
          <a:prstGeom prst="straightConnector1">
            <a:avLst/>
          </a:prstGeom>
          <a:ln>
            <a:solidFill>
              <a:srgbClr val="002060"/>
            </a:solidFill>
            <a:headEnd type="oval" w="med" len="med"/>
            <a:tailEnd type="triangl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869608" y="1663471"/>
            <a:ext cx="657225" cy="0"/>
          </a:xfrm>
          <a:prstGeom prst="straightConnector1">
            <a:avLst/>
          </a:prstGeom>
          <a:ln>
            <a:solidFill>
              <a:srgbClr val="002060"/>
            </a:solidFill>
            <a:headEnd type="oval" w="med" len="med"/>
            <a:tailEnd type="triangl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847440" y="2471632"/>
            <a:ext cx="657225" cy="0"/>
          </a:xfrm>
          <a:prstGeom prst="straightConnector1">
            <a:avLst/>
          </a:prstGeom>
          <a:ln>
            <a:solidFill>
              <a:srgbClr val="002060"/>
            </a:solidFill>
            <a:headEnd type="oval" w="med" len="med"/>
            <a:tailEnd type="triangl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856127" y="4740573"/>
            <a:ext cx="657225" cy="0"/>
          </a:xfrm>
          <a:prstGeom prst="straightConnector1">
            <a:avLst/>
          </a:prstGeom>
          <a:ln>
            <a:solidFill>
              <a:srgbClr val="002060"/>
            </a:solidFill>
            <a:headEnd type="oval" w="med" len="med"/>
            <a:tailEnd type="triangl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461597" y="179161"/>
            <a:ext cx="4396278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ВОЗВРАТА НАПРАВЛЕНИЯ НА МСЭ В МЕДИЦИНСКУЮ ОРГАНИЗАЦИЮ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382"/>
          <p:cNvGrpSpPr>
            <a:grpSpLocks noChangeAspect="1"/>
          </p:cNvGrpSpPr>
          <p:nvPr/>
        </p:nvGrpSpPr>
        <p:grpSpPr bwMode="auto">
          <a:xfrm>
            <a:off x="70945" y="988467"/>
            <a:ext cx="1318828" cy="1400505"/>
            <a:chOff x="6918302" y="3533608"/>
            <a:chExt cx="1515680" cy="1889745"/>
          </a:xfrm>
          <a:solidFill>
            <a:srgbClr val="002060"/>
          </a:solidFill>
        </p:grpSpPr>
        <p:grpSp>
          <p:nvGrpSpPr>
            <p:cNvPr id="29" name="Группа 39"/>
            <p:cNvGrpSpPr>
              <a:grpSpLocks noChangeAspect="1"/>
            </p:cNvGrpSpPr>
            <p:nvPr/>
          </p:nvGrpSpPr>
          <p:grpSpPr>
            <a:xfrm>
              <a:off x="6918302" y="4729817"/>
              <a:ext cx="406955" cy="359999"/>
              <a:chOff x="217488" y="3168652"/>
              <a:chExt cx="649288" cy="574673"/>
            </a:xfrm>
            <a:grpFill/>
          </p:grpSpPr>
          <p:sp>
            <p:nvSpPr>
              <p:cNvPr id="80" name="Freeform 35"/>
              <p:cNvSpPr>
                <a:spLocks noEditPoints="1"/>
              </p:cNvSpPr>
              <p:nvPr/>
            </p:nvSpPr>
            <p:spPr bwMode="auto">
              <a:xfrm>
                <a:off x="217488" y="3168652"/>
                <a:ext cx="649288" cy="441325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21" y="533"/>
                  </a:cxn>
                  <a:cxn ang="0">
                    <a:pos x="796" y="533"/>
                  </a:cxn>
                  <a:cxn ang="0">
                    <a:pos x="796" y="22"/>
                  </a:cxn>
                  <a:cxn ang="0">
                    <a:pos x="21" y="22"/>
                  </a:cxn>
                  <a:cxn ang="0">
                    <a:pos x="0" y="0"/>
                  </a:cxn>
                  <a:cxn ang="0">
                    <a:pos x="818" y="0"/>
                  </a:cxn>
                  <a:cxn ang="0">
                    <a:pos x="818" y="555"/>
                  </a:cxn>
                  <a:cxn ang="0">
                    <a:pos x="0" y="555"/>
                  </a:cxn>
                  <a:cxn ang="0">
                    <a:pos x="0" y="0"/>
                  </a:cxn>
                </a:cxnLst>
                <a:rect l="0" t="0" r="r" b="b"/>
                <a:pathLst>
                  <a:path w="818" h="555">
                    <a:moveTo>
                      <a:pt x="21" y="22"/>
                    </a:moveTo>
                    <a:lnTo>
                      <a:pt x="21" y="533"/>
                    </a:lnTo>
                    <a:lnTo>
                      <a:pt x="796" y="533"/>
                    </a:lnTo>
                    <a:lnTo>
                      <a:pt x="796" y="22"/>
                    </a:lnTo>
                    <a:lnTo>
                      <a:pt x="21" y="22"/>
                    </a:lnTo>
                    <a:close/>
                    <a:moveTo>
                      <a:pt x="0" y="0"/>
                    </a:moveTo>
                    <a:lnTo>
                      <a:pt x="818" y="0"/>
                    </a:lnTo>
                    <a:lnTo>
                      <a:pt x="818" y="555"/>
                    </a:lnTo>
                    <a:lnTo>
                      <a:pt x="0" y="5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1" name="Freeform 36"/>
              <p:cNvSpPr>
                <a:spLocks/>
              </p:cNvSpPr>
              <p:nvPr/>
            </p:nvSpPr>
            <p:spPr bwMode="auto">
              <a:xfrm>
                <a:off x="360363" y="3594100"/>
                <a:ext cx="363538" cy="149225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72" y="28"/>
                  </a:cxn>
                  <a:cxn ang="0">
                    <a:pos x="185" y="67"/>
                  </a:cxn>
                  <a:cxn ang="0">
                    <a:pos x="172" y="107"/>
                  </a:cxn>
                  <a:cxn ang="0">
                    <a:pos x="139" y="131"/>
                  </a:cxn>
                  <a:cxn ang="0">
                    <a:pos x="22" y="135"/>
                  </a:cxn>
                  <a:cxn ang="0">
                    <a:pos x="438" y="166"/>
                  </a:cxn>
                  <a:cxn ang="0">
                    <a:pos x="342" y="135"/>
                  </a:cxn>
                  <a:cxn ang="0">
                    <a:pos x="308" y="126"/>
                  </a:cxn>
                  <a:cxn ang="0">
                    <a:pos x="284" y="100"/>
                  </a:cxn>
                  <a:cxn ang="0">
                    <a:pos x="275" y="67"/>
                  </a:cxn>
                  <a:cxn ang="0">
                    <a:pos x="284" y="34"/>
                  </a:cxn>
                  <a:cxn ang="0">
                    <a:pos x="308" y="9"/>
                  </a:cxn>
                  <a:cxn ang="0">
                    <a:pos x="342" y="0"/>
                  </a:cxn>
                  <a:cxn ang="0">
                    <a:pos x="350" y="4"/>
                  </a:cxn>
                  <a:cxn ang="0">
                    <a:pos x="353" y="11"/>
                  </a:cxn>
                  <a:cxn ang="0">
                    <a:pos x="349" y="20"/>
                  </a:cxn>
                  <a:cxn ang="0">
                    <a:pos x="342" y="22"/>
                  </a:cxn>
                  <a:cxn ang="0">
                    <a:pos x="316" y="31"/>
                  </a:cxn>
                  <a:cxn ang="0">
                    <a:pos x="299" y="53"/>
                  </a:cxn>
                  <a:cxn ang="0">
                    <a:pos x="299" y="82"/>
                  </a:cxn>
                  <a:cxn ang="0">
                    <a:pos x="316" y="104"/>
                  </a:cxn>
                  <a:cxn ang="0">
                    <a:pos x="342" y="113"/>
                  </a:cxn>
                  <a:cxn ang="0">
                    <a:pos x="460" y="188"/>
                  </a:cxn>
                  <a:cxn ang="0">
                    <a:pos x="0" y="113"/>
                  </a:cxn>
                  <a:cxn ang="0">
                    <a:pos x="132" y="110"/>
                  </a:cxn>
                  <a:cxn ang="0">
                    <a:pos x="154" y="94"/>
                  </a:cxn>
                  <a:cxn ang="0">
                    <a:pos x="163" y="67"/>
                  </a:cxn>
                  <a:cxn ang="0">
                    <a:pos x="154" y="41"/>
                  </a:cxn>
                  <a:cxn ang="0">
                    <a:pos x="132" y="24"/>
                  </a:cxn>
                  <a:cxn ang="0">
                    <a:pos x="114" y="22"/>
                  </a:cxn>
                  <a:cxn ang="0">
                    <a:pos x="109" y="18"/>
                  </a:cxn>
                  <a:cxn ang="0">
                    <a:pos x="107" y="8"/>
                  </a:cxn>
                  <a:cxn ang="0">
                    <a:pos x="111" y="2"/>
                  </a:cxn>
                </a:cxnLst>
                <a:rect l="0" t="0" r="r" b="b"/>
                <a:pathLst>
                  <a:path w="460" h="188">
                    <a:moveTo>
                      <a:pt x="118" y="0"/>
                    </a:moveTo>
                    <a:lnTo>
                      <a:pt x="139" y="4"/>
                    </a:lnTo>
                    <a:lnTo>
                      <a:pt x="157" y="13"/>
                    </a:lnTo>
                    <a:lnTo>
                      <a:pt x="172" y="28"/>
                    </a:lnTo>
                    <a:lnTo>
                      <a:pt x="182" y="46"/>
                    </a:lnTo>
                    <a:lnTo>
                      <a:pt x="185" y="67"/>
                    </a:lnTo>
                    <a:lnTo>
                      <a:pt x="182" y="88"/>
                    </a:lnTo>
                    <a:lnTo>
                      <a:pt x="172" y="107"/>
                    </a:lnTo>
                    <a:lnTo>
                      <a:pt x="157" y="121"/>
                    </a:lnTo>
                    <a:lnTo>
                      <a:pt x="139" y="131"/>
                    </a:lnTo>
                    <a:lnTo>
                      <a:pt x="118" y="135"/>
                    </a:lnTo>
                    <a:lnTo>
                      <a:pt x="22" y="135"/>
                    </a:lnTo>
                    <a:lnTo>
                      <a:pt x="22" y="166"/>
                    </a:lnTo>
                    <a:lnTo>
                      <a:pt x="438" y="166"/>
                    </a:lnTo>
                    <a:lnTo>
                      <a:pt x="438" y="135"/>
                    </a:lnTo>
                    <a:lnTo>
                      <a:pt x="342" y="135"/>
                    </a:lnTo>
                    <a:lnTo>
                      <a:pt x="325" y="132"/>
                    </a:lnTo>
                    <a:lnTo>
                      <a:pt x="308" y="126"/>
                    </a:lnTo>
                    <a:lnTo>
                      <a:pt x="295" y="115"/>
                    </a:lnTo>
                    <a:lnTo>
                      <a:pt x="284" y="100"/>
                    </a:lnTo>
                    <a:lnTo>
                      <a:pt x="277" y="85"/>
                    </a:lnTo>
                    <a:lnTo>
                      <a:pt x="275" y="67"/>
                    </a:lnTo>
                    <a:lnTo>
                      <a:pt x="277" y="50"/>
                    </a:lnTo>
                    <a:lnTo>
                      <a:pt x="284" y="34"/>
                    </a:lnTo>
                    <a:lnTo>
                      <a:pt x="295" y="20"/>
                    </a:lnTo>
                    <a:lnTo>
                      <a:pt x="308" y="9"/>
                    </a:lnTo>
                    <a:lnTo>
                      <a:pt x="325" y="2"/>
                    </a:lnTo>
                    <a:lnTo>
                      <a:pt x="342" y="0"/>
                    </a:lnTo>
                    <a:lnTo>
                      <a:pt x="347" y="1"/>
                    </a:lnTo>
                    <a:lnTo>
                      <a:pt x="350" y="4"/>
                    </a:lnTo>
                    <a:lnTo>
                      <a:pt x="352" y="7"/>
                    </a:lnTo>
                    <a:lnTo>
                      <a:pt x="353" y="11"/>
                    </a:lnTo>
                    <a:lnTo>
                      <a:pt x="351" y="18"/>
                    </a:lnTo>
                    <a:lnTo>
                      <a:pt x="349" y="20"/>
                    </a:lnTo>
                    <a:lnTo>
                      <a:pt x="345" y="22"/>
                    </a:lnTo>
                    <a:lnTo>
                      <a:pt x="342" y="22"/>
                    </a:lnTo>
                    <a:lnTo>
                      <a:pt x="328" y="24"/>
                    </a:lnTo>
                    <a:lnTo>
                      <a:pt x="316" y="31"/>
                    </a:lnTo>
                    <a:lnTo>
                      <a:pt x="306" y="41"/>
                    </a:lnTo>
                    <a:lnTo>
                      <a:pt x="299" y="53"/>
                    </a:lnTo>
                    <a:lnTo>
                      <a:pt x="297" y="67"/>
                    </a:lnTo>
                    <a:lnTo>
                      <a:pt x="299" y="82"/>
                    </a:lnTo>
                    <a:lnTo>
                      <a:pt x="306" y="94"/>
                    </a:lnTo>
                    <a:lnTo>
                      <a:pt x="316" y="104"/>
                    </a:lnTo>
                    <a:lnTo>
                      <a:pt x="328" y="110"/>
                    </a:lnTo>
                    <a:lnTo>
                      <a:pt x="342" y="113"/>
                    </a:lnTo>
                    <a:lnTo>
                      <a:pt x="460" y="113"/>
                    </a:lnTo>
                    <a:lnTo>
                      <a:pt x="460" y="188"/>
                    </a:lnTo>
                    <a:lnTo>
                      <a:pt x="0" y="188"/>
                    </a:lnTo>
                    <a:lnTo>
                      <a:pt x="0" y="113"/>
                    </a:lnTo>
                    <a:lnTo>
                      <a:pt x="118" y="113"/>
                    </a:lnTo>
                    <a:lnTo>
                      <a:pt x="132" y="110"/>
                    </a:lnTo>
                    <a:lnTo>
                      <a:pt x="144" y="104"/>
                    </a:lnTo>
                    <a:lnTo>
                      <a:pt x="154" y="94"/>
                    </a:lnTo>
                    <a:lnTo>
                      <a:pt x="161" y="82"/>
                    </a:lnTo>
                    <a:lnTo>
                      <a:pt x="163" y="67"/>
                    </a:lnTo>
                    <a:lnTo>
                      <a:pt x="161" y="53"/>
                    </a:lnTo>
                    <a:lnTo>
                      <a:pt x="154" y="41"/>
                    </a:lnTo>
                    <a:lnTo>
                      <a:pt x="144" y="31"/>
                    </a:lnTo>
                    <a:lnTo>
                      <a:pt x="132" y="24"/>
                    </a:lnTo>
                    <a:lnTo>
                      <a:pt x="118" y="22"/>
                    </a:lnTo>
                    <a:lnTo>
                      <a:pt x="114" y="22"/>
                    </a:lnTo>
                    <a:lnTo>
                      <a:pt x="111" y="20"/>
                    </a:lnTo>
                    <a:lnTo>
                      <a:pt x="109" y="18"/>
                    </a:lnTo>
                    <a:lnTo>
                      <a:pt x="107" y="15"/>
                    </a:lnTo>
                    <a:lnTo>
                      <a:pt x="107" y="8"/>
                    </a:lnTo>
                    <a:lnTo>
                      <a:pt x="109" y="5"/>
                    </a:lnTo>
                    <a:lnTo>
                      <a:pt x="111" y="2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2" name="Freeform 37"/>
              <p:cNvSpPr>
                <a:spLocks noEditPoints="1"/>
              </p:cNvSpPr>
              <p:nvPr/>
            </p:nvSpPr>
            <p:spPr bwMode="auto">
              <a:xfrm>
                <a:off x="285750" y="3395663"/>
                <a:ext cx="139700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6"/>
                  </a:cxn>
                  <a:cxn ang="0">
                    <a:pos x="154" y="146"/>
                  </a:cxn>
                  <a:cxn ang="0">
                    <a:pos x="154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68"/>
                  </a:cxn>
                  <a:cxn ang="0">
                    <a:pos x="0" y="168"/>
                  </a:cxn>
                  <a:cxn ang="0">
                    <a:pos x="0" y="0"/>
                  </a:cxn>
                </a:cxnLst>
                <a:rect l="0" t="0" r="r" b="b"/>
                <a:pathLst>
                  <a:path w="176" h="168">
                    <a:moveTo>
                      <a:pt x="22" y="22"/>
                    </a:moveTo>
                    <a:lnTo>
                      <a:pt x="22" y="146"/>
                    </a:lnTo>
                    <a:lnTo>
                      <a:pt x="154" y="146"/>
                    </a:lnTo>
                    <a:lnTo>
                      <a:pt x="154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3" name="Freeform 38"/>
              <p:cNvSpPr>
                <a:spLocks noEditPoints="1"/>
              </p:cNvSpPr>
              <p:nvPr/>
            </p:nvSpPr>
            <p:spPr bwMode="auto">
              <a:xfrm>
                <a:off x="471488" y="3395663"/>
                <a:ext cx="141288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6"/>
                  </a:cxn>
                  <a:cxn ang="0">
                    <a:pos x="155" y="146"/>
                  </a:cxn>
                  <a:cxn ang="0">
                    <a:pos x="155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177" y="168"/>
                  </a:cxn>
                  <a:cxn ang="0">
                    <a:pos x="0" y="168"/>
                  </a:cxn>
                  <a:cxn ang="0">
                    <a:pos x="0" y="0"/>
                  </a:cxn>
                </a:cxnLst>
                <a:rect l="0" t="0" r="r" b="b"/>
                <a:pathLst>
                  <a:path w="177" h="168">
                    <a:moveTo>
                      <a:pt x="22" y="22"/>
                    </a:moveTo>
                    <a:lnTo>
                      <a:pt x="22" y="146"/>
                    </a:lnTo>
                    <a:lnTo>
                      <a:pt x="155" y="146"/>
                    </a:lnTo>
                    <a:lnTo>
                      <a:pt x="155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7" y="0"/>
                    </a:lnTo>
                    <a:lnTo>
                      <a:pt x="177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4" name="Freeform 39"/>
              <p:cNvSpPr>
                <a:spLocks noEditPoints="1"/>
              </p:cNvSpPr>
              <p:nvPr/>
            </p:nvSpPr>
            <p:spPr bwMode="auto">
              <a:xfrm>
                <a:off x="660400" y="3394075"/>
                <a:ext cx="139700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7"/>
                  </a:cxn>
                  <a:cxn ang="0">
                    <a:pos x="154" y="147"/>
                  </a:cxn>
                  <a:cxn ang="0">
                    <a:pos x="154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69"/>
                  </a:cxn>
                  <a:cxn ang="0">
                    <a:pos x="0" y="169"/>
                  </a:cxn>
                  <a:cxn ang="0">
                    <a:pos x="0" y="0"/>
                  </a:cxn>
                </a:cxnLst>
                <a:rect l="0" t="0" r="r" b="b"/>
                <a:pathLst>
                  <a:path w="176" h="169">
                    <a:moveTo>
                      <a:pt x="22" y="22"/>
                    </a:moveTo>
                    <a:lnTo>
                      <a:pt x="22" y="147"/>
                    </a:lnTo>
                    <a:lnTo>
                      <a:pt x="154" y="147"/>
                    </a:lnTo>
                    <a:lnTo>
                      <a:pt x="154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5" name="Freeform 40"/>
              <p:cNvSpPr>
                <a:spLocks/>
              </p:cNvSpPr>
              <p:nvPr/>
            </p:nvSpPr>
            <p:spPr bwMode="auto">
              <a:xfrm>
                <a:off x="285750" y="3308350"/>
                <a:ext cx="365125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52" y="0"/>
                  </a:cxn>
                  <a:cxn ang="0">
                    <a:pos x="455" y="3"/>
                  </a:cxn>
                  <a:cxn ang="0">
                    <a:pos x="457" y="5"/>
                  </a:cxn>
                  <a:cxn ang="0">
                    <a:pos x="459" y="8"/>
                  </a:cxn>
                  <a:cxn ang="0">
                    <a:pos x="459" y="15"/>
                  </a:cxn>
                  <a:cxn ang="0">
                    <a:pos x="457" y="18"/>
                  </a:cxn>
                  <a:cxn ang="0">
                    <a:pos x="455" y="20"/>
                  </a:cxn>
                  <a:cxn ang="0">
                    <a:pos x="448" y="22"/>
                  </a:cxn>
                  <a:cxn ang="0">
                    <a:pos x="11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0"/>
                  </a:cxn>
                </a:cxnLst>
                <a:rect l="0" t="0" r="r" b="b"/>
                <a:pathLst>
                  <a:path w="459" h="22">
                    <a:moveTo>
                      <a:pt x="7" y="0"/>
                    </a:moveTo>
                    <a:lnTo>
                      <a:pt x="452" y="0"/>
                    </a:lnTo>
                    <a:lnTo>
                      <a:pt x="455" y="3"/>
                    </a:lnTo>
                    <a:lnTo>
                      <a:pt x="457" y="5"/>
                    </a:lnTo>
                    <a:lnTo>
                      <a:pt x="459" y="8"/>
                    </a:lnTo>
                    <a:lnTo>
                      <a:pt x="459" y="15"/>
                    </a:lnTo>
                    <a:lnTo>
                      <a:pt x="457" y="18"/>
                    </a:lnTo>
                    <a:lnTo>
                      <a:pt x="455" y="20"/>
                    </a:lnTo>
                    <a:lnTo>
                      <a:pt x="448" y="22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86" name="Freeform 41"/>
              <p:cNvSpPr>
                <a:spLocks/>
              </p:cNvSpPr>
              <p:nvPr/>
            </p:nvSpPr>
            <p:spPr bwMode="auto">
              <a:xfrm>
                <a:off x="285750" y="3262313"/>
                <a:ext cx="230188" cy="158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81" y="0"/>
                  </a:cxn>
                  <a:cxn ang="0">
                    <a:pos x="285" y="2"/>
                  </a:cxn>
                  <a:cxn ang="0">
                    <a:pos x="289" y="7"/>
                  </a:cxn>
                  <a:cxn ang="0">
                    <a:pos x="289" y="13"/>
                  </a:cxn>
                  <a:cxn ang="0">
                    <a:pos x="287" y="17"/>
                  </a:cxn>
                  <a:cxn ang="0">
                    <a:pos x="285" y="19"/>
                  </a:cxn>
                  <a:cxn ang="0">
                    <a:pos x="281" y="21"/>
                  </a:cxn>
                  <a:cxn ang="0">
                    <a:pos x="7" y="21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89" h="21">
                    <a:moveTo>
                      <a:pt x="7" y="0"/>
                    </a:moveTo>
                    <a:lnTo>
                      <a:pt x="281" y="0"/>
                    </a:lnTo>
                    <a:lnTo>
                      <a:pt x="285" y="2"/>
                    </a:lnTo>
                    <a:lnTo>
                      <a:pt x="289" y="7"/>
                    </a:lnTo>
                    <a:lnTo>
                      <a:pt x="289" y="13"/>
                    </a:lnTo>
                    <a:lnTo>
                      <a:pt x="287" y="17"/>
                    </a:lnTo>
                    <a:lnTo>
                      <a:pt x="285" y="19"/>
                    </a:lnTo>
                    <a:lnTo>
                      <a:pt x="281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</p:grpSp>
        <p:grpSp>
          <p:nvGrpSpPr>
            <p:cNvPr id="30" name="Группа 321"/>
            <p:cNvGrpSpPr>
              <a:grpSpLocks/>
            </p:cNvGrpSpPr>
            <p:nvPr/>
          </p:nvGrpSpPr>
          <p:grpSpPr bwMode="auto">
            <a:xfrm>
              <a:off x="7232175" y="3533608"/>
              <a:ext cx="1201807" cy="1889745"/>
              <a:chOff x="7232175" y="3533608"/>
              <a:chExt cx="1201807" cy="1889745"/>
            </a:xfrm>
            <a:grpFill/>
          </p:grpSpPr>
          <p:grpSp>
            <p:nvGrpSpPr>
              <p:cNvPr id="31" name="Группа 120"/>
              <p:cNvGrpSpPr/>
              <p:nvPr/>
            </p:nvGrpSpPr>
            <p:grpSpPr>
              <a:xfrm>
                <a:off x="7232175" y="4374936"/>
                <a:ext cx="1139890" cy="1048417"/>
                <a:chOff x="6759735" y="3430056"/>
                <a:chExt cx="1139890" cy="1048417"/>
              </a:xfrm>
              <a:grpFill/>
            </p:grpSpPr>
            <p:grpSp>
              <p:nvGrpSpPr>
                <p:cNvPr id="33" name="Группа 71"/>
                <p:cNvGrpSpPr>
                  <a:grpSpLocks noChangeAspect="1"/>
                </p:cNvGrpSpPr>
                <p:nvPr/>
              </p:nvGrpSpPr>
              <p:grpSpPr>
                <a:xfrm>
                  <a:off x="7223755" y="3430056"/>
                  <a:ext cx="675870" cy="720003"/>
                  <a:chOff x="7545325" y="1628774"/>
                  <a:chExt cx="731838" cy="730251"/>
                </a:xfrm>
                <a:grpFill/>
              </p:grpSpPr>
              <p:sp>
                <p:nvSpPr>
                  <p:cNvPr id="41" name="Rectangle 1300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2176462"/>
                    <a:ext cx="250825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Rectangle 1301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2130424"/>
                    <a:ext cx="1143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Rectangle 1302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2130424"/>
                    <a:ext cx="1143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4" name="Rectangle 1303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2085974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Rectangle 1304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2085974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6" name="Rectangle 1305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2039937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7" name="Rectangle 1306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2039937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8" name="Rectangle 1307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1993899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9" name="Rectangle 1308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1993899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0" name="Rectangle 1309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1947862"/>
                    <a:ext cx="250825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1" name="Rectangle 1310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1901824"/>
                    <a:ext cx="1143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2" name="Rectangle 1311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1901824"/>
                    <a:ext cx="1143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3" name="Rectangle 1312"/>
                  <p:cNvSpPr>
                    <a:spLocks noChangeArrowheads="1"/>
                  </p:cNvSpPr>
                  <p:nvPr/>
                </p:nvSpPr>
                <p:spPr bwMode="auto">
                  <a:xfrm>
                    <a:off x="7591363" y="1857374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4" name="Rectangle 1313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1857374"/>
                    <a:ext cx="114300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5" name="Freeform 1314"/>
                  <p:cNvSpPr>
                    <a:spLocks/>
                  </p:cNvSpPr>
                  <p:nvPr/>
                </p:nvSpPr>
                <p:spPr bwMode="auto">
                  <a:xfrm>
                    <a:off x="8129525" y="1857374"/>
                    <a:ext cx="147638" cy="501650"/>
                  </a:xfrm>
                  <a:custGeom>
                    <a:avLst/>
                    <a:gdLst>
                      <a:gd name="T0" fmla="*/ 0 w 93"/>
                      <a:gd name="T1" fmla="*/ 0 h 316"/>
                      <a:gd name="T2" fmla="*/ 93 w 93"/>
                      <a:gd name="T3" fmla="*/ 0 h 316"/>
                      <a:gd name="T4" fmla="*/ 93 w 93"/>
                      <a:gd name="T5" fmla="*/ 316 h 316"/>
                      <a:gd name="T6" fmla="*/ 57 w 93"/>
                      <a:gd name="T7" fmla="*/ 316 h 316"/>
                      <a:gd name="T8" fmla="*/ 57 w 93"/>
                      <a:gd name="T9" fmla="*/ 302 h 316"/>
                      <a:gd name="T10" fmla="*/ 78 w 93"/>
                      <a:gd name="T11" fmla="*/ 302 h 316"/>
                      <a:gd name="T12" fmla="*/ 78 w 93"/>
                      <a:gd name="T13" fmla="*/ 14 h 316"/>
                      <a:gd name="T14" fmla="*/ 0 w 93"/>
                      <a:gd name="T15" fmla="*/ 14 h 316"/>
                      <a:gd name="T16" fmla="*/ 0 w 93"/>
                      <a:gd name="T17" fmla="*/ 0 h 3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3" h="316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316"/>
                        </a:lnTo>
                        <a:lnTo>
                          <a:pt x="57" y="316"/>
                        </a:lnTo>
                        <a:lnTo>
                          <a:pt x="57" y="302"/>
                        </a:lnTo>
                        <a:lnTo>
                          <a:pt x="78" y="302"/>
                        </a:lnTo>
                        <a:lnTo>
                          <a:pt x="78" y="14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6" name="Rectangle 1315"/>
                  <p:cNvSpPr>
                    <a:spLocks noChangeArrowheads="1"/>
                  </p:cNvSpPr>
                  <p:nvPr/>
                </p:nvSpPr>
                <p:spPr bwMode="auto">
                  <a:xfrm>
                    <a:off x="7877113" y="1857374"/>
                    <a:ext cx="136525" cy="222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7" name="Freeform 1316"/>
                  <p:cNvSpPr>
                    <a:spLocks noEditPoints="1"/>
                  </p:cNvSpPr>
                  <p:nvPr/>
                </p:nvSpPr>
                <p:spPr bwMode="auto">
                  <a:xfrm>
                    <a:off x="7591363" y="2222499"/>
                    <a:ext cx="639763" cy="136525"/>
                  </a:xfrm>
                  <a:custGeom>
                    <a:avLst/>
                    <a:gdLst>
                      <a:gd name="T0" fmla="*/ 14 w 403"/>
                      <a:gd name="T1" fmla="*/ 14 h 86"/>
                      <a:gd name="T2" fmla="*/ 14 w 403"/>
                      <a:gd name="T3" fmla="*/ 72 h 86"/>
                      <a:gd name="T4" fmla="*/ 389 w 403"/>
                      <a:gd name="T5" fmla="*/ 72 h 86"/>
                      <a:gd name="T6" fmla="*/ 389 w 403"/>
                      <a:gd name="T7" fmla="*/ 14 h 86"/>
                      <a:gd name="T8" fmla="*/ 14 w 403"/>
                      <a:gd name="T9" fmla="*/ 14 h 86"/>
                      <a:gd name="T10" fmla="*/ 0 w 403"/>
                      <a:gd name="T11" fmla="*/ 0 h 86"/>
                      <a:gd name="T12" fmla="*/ 403 w 403"/>
                      <a:gd name="T13" fmla="*/ 0 h 86"/>
                      <a:gd name="T14" fmla="*/ 403 w 403"/>
                      <a:gd name="T15" fmla="*/ 86 h 86"/>
                      <a:gd name="T16" fmla="*/ 0 w 403"/>
                      <a:gd name="T17" fmla="*/ 86 h 86"/>
                      <a:gd name="T18" fmla="*/ 0 w 403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3" h="86">
                        <a:moveTo>
                          <a:pt x="14" y="14"/>
                        </a:moveTo>
                        <a:lnTo>
                          <a:pt x="14" y="72"/>
                        </a:lnTo>
                        <a:lnTo>
                          <a:pt x="389" y="72"/>
                        </a:lnTo>
                        <a:lnTo>
                          <a:pt x="389" y="14"/>
                        </a:lnTo>
                        <a:lnTo>
                          <a:pt x="14" y="14"/>
                        </a:lnTo>
                        <a:close/>
                        <a:moveTo>
                          <a:pt x="0" y="0"/>
                        </a:moveTo>
                        <a:lnTo>
                          <a:pt x="403" y="0"/>
                        </a:lnTo>
                        <a:lnTo>
                          <a:pt x="403" y="86"/>
                        </a:lnTo>
                        <a:lnTo>
                          <a:pt x="0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8" name="Rectangle 1317"/>
                  <p:cNvSpPr>
                    <a:spLocks noChangeArrowheads="1"/>
                  </p:cNvSpPr>
                  <p:nvPr/>
                </p:nvSpPr>
                <p:spPr bwMode="auto">
                  <a:xfrm>
                    <a:off x="7751700" y="2268537"/>
                    <a:ext cx="22225" cy="8096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59" name="Rectangle 1318"/>
                  <p:cNvSpPr>
                    <a:spLocks noChangeArrowheads="1"/>
                  </p:cNvSpPr>
                  <p:nvPr/>
                </p:nvSpPr>
                <p:spPr bwMode="auto">
                  <a:xfrm>
                    <a:off x="8048563" y="2268537"/>
                    <a:ext cx="22225" cy="8096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0" name="Rectangle 1319"/>
                  <p:cNvSpPr>
                    <a:spLocks noChangeArrowheads="1"/>
                  </p:cNvSpPr>
                  <p:nvPr/>
                </p:nvSpPr>
                <p:spPr bwMode="auto">
                  <a:xfrm>
                    <a:off x="7604063" y="2290762"/>
                    <a:ext cx="61595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1" name="Rectangle 1320"/>
                  <p:cNvSpPr>
                    <a:spLocks noChangeArrowheads="1"/>
                  </p:cNvSpPr>
                  <p:nvPr/>
                </p:nvSpPr>
                <p:spPr bwMode="auto">
                  <a:xfrm>
                    <a:off x="7681850" y="1743074"/>
                    <a:ext cx="23813" cy="9048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2" name="Rectangle 1321"/>
                  <p:cNvSpPr>
                    <a:spLocks noChangeArrowheads="1"/>
                  </p:cNvSpPr>
                  <p:nvPr/>
                </p:nvSpPr>
                <p:spPr bwMode="auto">
                  <a:xfrm>
                    <a:off x="7727888" y="1743074"/>
                    <a:ext cx="23813" cy="9048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3" name="Rectangle 1322"/>
                  <p:cNvSpPr>
                    <a:spLocks noChangeArrowheads="1"/>
                  </p:cNvSpPr>
                  <p:nvPr/>
                </p:nvSpPr>
                <p:spPr bwMode="auto">
                  <a:xfrm>
                    <a:off x="7692963" y="1777999"/>
                    <a:ext cx="47625" cy="2063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4" name="Rectangle 1323"/>
                  <p:cNvSpPr>
                    <a:spLocks noChangeArrowheads="1"/>
                  </p:cNvSpPr>
                  <p:nvPr/>
                </p:nvSpPr>
                <p:spPr bwMode="auto">
                  <a:xfrm>
                    <a:off x="7637400" y="1777999"/>
                    <a:ext cx="22225" cy="2063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5" name="Rectangle 1324"/>
                  <p:cNvSpPr>
                    <a:spLocks noChangeArrowheads="1"/>
                  </p:cNvSpPr>
                  <p:nvPr/>
                </p:nvSpPr>
                <p:spPr bwMode="auto">
                  <a:xfrm>
                    <a:off x="7773925" y="1777999"/>
                    <a:ext cx="22225" cy="20638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6" name="Freeform 1326"/>
                  <p:cNvSpPr>
                    <a:spLocks noEditPoints="1"/>
                  </p:cNvSpPr>
                  <p:nvPr/>
                </p:nvSpPr>
                <p:spPr bwMode="auto">
                  <a:xfrm>
                    <a:off x="7910450" y="1901824"/>
                    <a:ext cx="92075" cy="69850"/>
                  </a:xfrm>
                  <a:custGeom>
                    <a:avLst/>
                    <a:gdLst>
                      <a:gd name="T0" fmla="*/ 15 w 58"/>
                      <a:gd name="T1" fmla="*/ 15 h 44"/>
                      <a:gd name="T2" fmla="*/ 15 w 58"/>
                      <a:gd name="T3" fmla="*/ 29 h 44"/>
                      <a:gd name="T4" fmla="*/ 44 w 58"/>
                      <a:gd name="T5" fmla="*/ 29 h 44"/>
                      <a:gd name="T6" fmla="*/ 44 w 58"/>
                      <a:gd name="T7" fmla="*/ 15 h 44"/>
                      <a:gd name="T8" fmla="*/ 15 w 58"/>
                      <a:gd name="T9" fmla="*/ 15 h 44"/>
                      <a:gd name="T10" fmla="*/ 0 w 58"/>
                      <a:gd name="T11" fmla="*/ 0 h 44"/>
                      <a:gd name="T12" fmla="*/ 58 w 58"/>
                      <a:gd name="T13" fmla="*/ 0 h 44"/>
                      <a:gd name="T14" fmla="*/ 58 w 58"/>
                      <a:gd name="T15" fmla="*/ 44 h 44"/>
                      <a:gd name="T16" fmla="*/ 0 w 58"/>
                      <a:gd name="T17" fmla="*/ 44 h 44"/>
                      <a:gd name="T18" fmla="*/ 0 w 58"/>
                      <a:gd name="T1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4">
                        <a:moveTo>
                          <a:pt x="15" y="15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5"/>
                        </a:lnTo>
                        <a:lnTo>
                          <a:pt x="15" y="15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4"/>
                        </a:lnTo>
                        <a:lnTo>
                          <a:pt x="0" y="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7" name="Freeform 1327"/>
                  <p:cNvSpPr>
                    <a:spLocks noEditPoints="1"/>
                  </p:cNvSpPr>
                  <p:nvPr/>
                </p:nvSpPr>
                <p:spPr bwMode="auto">
                  <a:xfrm>
                    <a:off x="8024750" y="1901824"/>
                    <a:ext cx="92075" cy="69850"/>
                  </a:xfrm>
                  <a:custGeom>
                    <a:avLst/>
                    <a:gdLst>
                      <a:gd name="T0" fmla="*/ 15 w 58"/>
                      <a:gd name="T1" fmla="*/ 15 h 44"/>
                      <a:gd name="T2" fmla="*/ 15 w 58"/>
                      <a:gd name="T3" fmla="*/ 29 h 44"/>
                      <a:gd name="T4" fmla="*/ 44 w 58"/>
                      <a:gd name="T5" fmla="*/ 29 h 44"/>
                      <a:gd name="T6" fmla="*/ 44 w 58"/>
                      <a:gd name="T7" fmla="*/ 15 h 44"/>
                      <a:gd name="T8" fmla="*/ 15 w 58"/>
                      <a:gd name="T9" fmla="*/ 15 h 44"/>
                      <a:gd name="T10" fmla="*/ 0 w 58"/>
                      <a:gd name="T11" fmla="*/ 0 h 44"/>
                      <a:gd name="T12" fmla="*/ 58 w 58"/>
                      <a:gd name="T13" fmla="*/ 0 h 44"/>
                      <a:gd name="T14" fmla="*/ 58 w 58"/>
                      <a:gd name="T15" fmla="*/ 44 h 44"/>
                      <a:gd name="T16" fmla="*/ 0 w 58"/>
                      <a:gd name="T17" fmla="*/ 44 h 44"/>
                      <a:gd name="T18" fmla="*/ 0 w 58"/>
                      <a:gd name="T1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4">
                        <a:moveTo>
                          <a:pt x="15" y="15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5"/>
                        </a:lnTo>
                        <a:lnTo>
                          <a:pt x="15" y="15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4"/>
                        </a:lnTo>
                        <a:lnTo>
                          <a:pt x="0" y="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8" name="Freeform 1328"/>
                  <p:cNvSpPr>
                    <a:spLocks noEditPoints="1"/>
                  </p:cNvSpPr>
                  <p:nvPr/>
                </p:nvSpPr>
                <p:spPr bwMode="auto">
                  <a:xfrm>
                    <a:off x="8139050" y="1901824"/>
                    <a:ext cx="92075" cy="69850"/>
                  </a:xfrm>
                  <a:custGeom>
                    <a:avLst/>
                    <a:gdLst>
                      <a:gd name="T0" fmla="*/ 15 w 58"/>
                      <a:gd name="T1" fmla="*/ 15 h 44"/>
                      <a:gd name="T2" fmla="*/ 15 w 58"/>
                      <a:gd name="T3" fmla="*/ 29 h 44"/>
                      <a:gd name="T4" fmla="*/ 44 w 58"/>
                      <a:gd name="T5" fmla="*/ 29 h 44"/>
                      <a:gd name="T6" fmla="*/ 44 w 58"/>
                      <a:gd name="T7" fmla="*/ 15 h 44"/>
                      <a:gd name="T8" fmla="*/ 15 w 58"/>
                      <a:gd name="T9" fmla="*/ 15 h 44"/>
                      <a:gd name="T10" fmla="*/ 0 w 58"/>
                      <a:gd name="T11" fmla="*/ 0 h 44"/>
                      <a:gd name="T12" fmla="*/ 58 w 58"/>
                      <a:gd name="T13" fmla="*/ 0 h 44"/>
                      <a:gd name="T14" fmla="*/ 58 w 58"/>
                      <a:gd name="T15" fmla="*/ 44 h 44"/>
                      <a:gd name="T16" fmla="*/ 0 w 58"/>
                      <a:gd name="T17" fmla="*/ 44 h 44"/>
                      <a:gd name="T18" fmla="*/ 0 w 58"/>
                      <a:gd name="T1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4">
                        <a:moveTo>
                          <a:pt x="15" y="15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5"/>
                        </a:lnTo>
                        <a:lnTo>
                          <a:pt x="15" y="15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4"/>
                        </a:lnTo>
                        <a:lnTo>
                          <a:pt x="0" y="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69" name="Freeform 1329"/>
                  <p:cNvSpPr>
                    <a:spLocks noEditPoints="1"/>
                  </p:cNvSpPr>
                  <p:nvPr/>
                </p:nvSpPr>
                <p:spPr bwMode="auto">
                  <a:xfrm>
                    <a:off x="7910450" y="1993899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9 h 43"/>
                      <a:gd name="T4" fmla="*/ 44 w 58"/>
                      <a:gd name="T5" fmla="*/ 29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0" name="Freeform 1330"/>
                  <p:cNvSpPr>
                    <a:spLocks noEditPoints="1"/>
                  </p:cNvSpPr>
                  <p:nvPr/>
                </p:nvSpPr>
                <p:spPr bwMode="auto">
                  <a:xfrm>
                    <a:off x="8024750" y="1993899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9 h 43"/>
                      <a:gd name="T4" fmla="*/ 44 w 58"/>
                      <a:gd name="T5" fmla="*/ 29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1" name="Freeform 1331"/>
                  <p:cNvSpPr>
                    <a:spLocks noEditPoints="1"/>
                  </p:cNvSpPr>
                  <p:nvPr/>
                </p:nvSpPr>
                <p:spPr bwMode="auto">
                  <a:xfrm>
                    <a:off x="8139050" y="1993899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9 h 43"/>
                      <a:gd name="T4" fmla="*/ 44 w 58"/>
                      <a:gd name="T5" fmla="*/ 29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9"/>
                        </a:lnTo>
                        <a:lnTo>
                          <a:pt x="44" y="29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2" name="Freeform 1332"/>
                  <p:cNvSpPr>
                    <a:spLocks noEditPoints="1"/>
                  </p:cNvSpPr>
                  <p:nvPr/>
                </p:nvSpPr>
                <p:spPr bwMode="auto">
                  <a:xfrm>
                    <a:off x="7910450" y="2085974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8 h 43"/>
                      <a:gd name="T4" fmla="*/ 44 w 58"/>
                      <a:gd name="T5" fmla="*/ 28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8"/>
                        </a:lnTo>
                        <a:lnTo>
                          <a:pt x="44" y="28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3" name="Freeform 1333"/>
                  <p:cNvSpPr>
                    <a:spLocks noEditPoints="1"/>
                  </p:cNvSpPr>
                  <p:nvPr/>
                </p:nvSpPr>
                <p:spPr bwMode="auto">
                  <a:xfrm>
                    <a:off x="8024750" y="2085974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8 h 43"/>
                      <a:gd name="T4" fmla="*/ 44 w 58"/>
                      <a:gd name="T5" fmla="*/ 28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8"/>
                        </a:lnTo>
                        <a:lnTo>
                          <a:pt x="44" y="28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4" name="Freeform 1334"/>
                  <p:cNvSpPr>
                    <a:spLocks noEditPoints="1"/>
                  </p:cNvSpPr>
                  <p:nvPr/>
                </p:nvSpPr>
                <p:spPr bwMode="auto">
                  <a:xfrm>
                    <a:off x="8139050" y="2085974"/>
                    <a:ext cx="92075" cy="68263"/>
                  </a:xfrm>
                  <a:custGeom>
                    <a:avLst/>
                    <a:gdLst>
                      <a:gd name="T0" fmla="*/ 15 w 58"/>
                      <a:gd name="T1" fmla="*/ 14 h 43"/>
                      <a:gd name="T2" fmla="*/ 15 w 58"/>
                      <a:gd name="T3" fmla="*/ 28 h 43"/>
                      <a:gd name="T4" fmla="*/ 44 w 58"/>
                      <a:gd name="T5" fmla="*/ 28 h 43"/>
                      <a:gd name="T6" fmla="*/ 44 w 58"/>
                      <a:gd name="T7" fmla="*/ 14 h 43"/>
                      <a:gd name="T8" fmla="*/ 15 w 58"/>
                      <a:gd name="T9" fmla="*/ 14 h 43"/>
                      <a:gd name="T10" fmla="*/ 0 w 58"/>
                      <a:gd name="T11" fmla="*/ 0 h 43"/>
                      <a:gd name="T12" fmla="*/ 58 w 58"/>
                      <a:gd name="T13" fmla="*/ 0 h 43"/>
                      <a:gd name="T14" fmla="*/ 58 w 58"/>
                      <a:gd name="T15" fmla="*/ 43 h 43"/>
                      <a:gd name="T16" fmla="*/ 0 w 58"/>
                      <a:gd name="T17" fmla="*/ 43 h 43"/>
                      <a:gd name="T18" fmla="*/ 0 w 5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" h="43">
                        <a:moveTo>
                          <a:pt x="15" y="14"/>
                        </a:moveTo>
                        <a:lnTo>
                          <a:pt x="15" y="28"/>
                        </a:lnTo>
                        <a:lnTo>
                          <a:pt x="44" y="28"/>
                        </a:lnTo>
                        <a:lnTo>
                          <a:pt x="44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5" name="Rectangle 1335"/>
                  <p:cNvSpPr>
                    <a:spLocks noChangeArrowheads="1"/>
                  </p:cNvSpPr>
                  <p:nvPr/>
                </p:nvSpPr>
                <p:spPr bwMode="auto">
                  <a:xfrm>
                    <a:off x="7910450" y="2176462"/>
                    <a:ext cx="355600" cy="23813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6" name="Freeform 1336"/>
                  <p:cNvSpPr>
                    <a:spLocks/>
                  </p:cNvSpPr>
                  <p:nvPr/>
                </p:nvSpPr>
                <p:spPr bwMode="auto">
                  <a:xfrm>
                    <a:off x="7545325" y="1697037"/>
                    <a:ext cx="342900" cy="661988"/>
                  </a:xfrm>
                  <a:custGeom>
                    <a:avLst/>
                    <a:gdLst>
                      <a:gd name="T0" fmla="*/ 0 w 216"/>
                      <a:gd name="T1" fmla="*/ 0 h 417"/>
                      <a:gd name="T2" fmla="*/ 216 w 216"/>
                      <a:gd name="T3" fmla="*/ 0 h 417"/>
                      <a:gd name="T4" fmla="*/ 216 w 216"/>
                      <a:gd name="T5" fmla="*/ 317 h 417"/>
                      <a:gd name="T6" fmla="*/ 202 w 216"/>
                      <a:gd name="T7" fmla="*/ 317 h 417"/>
                      <a:gd name="T8" fmla="*/ 202 w 216"/>
                      <a:gd name="T9" fmla="*/ 14 h 417"/>
                      <a:gd name="T10" fmla="*/ 14 w 216"/>
                      <a:gd name="T11" fmla="*/ 14 h 417"/>
                      <a:gd name="T12" fmla="*/ 14 w 216"/>
                      <a:gd name="T13" fmla="*/ 403 h 417"/>
                      <a:gd name="T14" fmla="*/ 37 w 216"/>
                      <a:gd name="T15" fmla="*/ 403 h 417"/>
                      <a:gd name="T16" fmla="*/ 37 w 216"/>
                      <a:gd name="T17" fmla="*/ 417 h 417"/>
                      <a:gd name="T18" fmla="*/ 0 w 216"/>
                      <a:gd name="T19" fmla="*/ 417 h 417"/>
                      <a:gd name="T20" fmla="*/ 0 w 216"/>
                      <a:gd name="T21" fmla="*/ 0 h 4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6" h="417">
                        <a:moveTo>
                          <a:pt x="0" y="0"/>
                        </a:moveTo>
                        <a:lnTo>
                          <a:pt x="216" y="0"/>
                        </a:lnTo>
                        <a:lnTo>
                          <a:pt x="216" y="317"/>
                        </a:lnTo>
                        <a:lnTo>
                          <a:pt x="202" y="317"/>
                        </a:lnTo>
                        <a:lnTo>
                          <a:pt x="202" y="14"/>
                        </a:lnTo>
                        <a:lnTo>
                          <a:pt x="14" y="14"/>
                        </a:lnTo>
                        <a:lnTo>
                          <a:pt x="14" y="403"/>
                        </a:lnTo>
                        <a:lnTo>
                          <a:pt x="37" y="403"/>
                        </a:lnTo>
                        <a:lnTo>
                          <a:pt x="37" y="417"/>
                        </a:lnTo>
                        <a:lnTo>
                          <a:pt x="0" y="4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7" name="Freeform 1337"/>
                  <p:cNvSpPr>
                    <a:spLocks noEditPoints="1"/>
                  </p:cNvSpPr>
                  <p:nvPr/>
                </p:nvSpPr>
                <p:spPr bwMode="auto">
                  <a:xfrm>
                    <a:off x="7567550" y="1650999"/>
                    <a:ext cx="298450" cy="68263"/>
                  </a:xfrm>
                  <a:custGeom>
                    <a:avLst/>
                    <a:gdLst>
                      <a:gd name="T0" fmla="*/ 15 w 188"/>
                      <a:gd name="T1" fmla="*/ 14 h 43"/>
                      <a:gd name="T2" fmla="*/ 15 w 188"/>
                      <a:gd name="T3" fmla="*/ 29 h 43"/>
                      <a:gd name="T4" fmla="*/ 173 w 188"/>
                      <a:gd name="T5" fmla="*/ 29 h 43"/>
                      <a:gd name="T6" fmla="*/ 173 w 188"/>
                      <a:gd name="T7" fmla="*/ 14 h 43"/>
                      <a:gd name="T8" fmla="*/ 15 w 188"/>
                      <a:gd name="T9" fmla="*/ 14 h 43"/>
                      <a:gd name="T10" fmla="*/ 0 w 188"/>
                      <a:gd name="T11" fmla="*/ 0 h 43"/>
                      <a:gd name="T12" fmla="*/ 188 w 188"/>
                      <a:gd name="T13" fmla="*/ 0 h 43"/>
                      <a:gd name="T14" fmla="*/ 188 w 188"/>
                      <a:gd name="T15" fmla="*/ 43 h 43"/>
                      <a:gd name="T16" fmla="*/ 0 w 188"/>
                      <a:gd name="T17" fmla="*/ 43 h 43"/>
                      <a:gd name="T18" fmla="*/ 0 w 188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8" h="43">
                        <a:moveTo>
                          <a:pt x="15" y="14"/>
                        </a:moveTo>
                        <a:lnTo>
                          <a:pt x="15" y="29"/>
                        </a:lnTo>
                        <a:lnTo>
                          <a:pt x="173" y="29"/>
                        </a:lnTo>
                        <a:lnTo>
                          <a:pt x="173" y="14"/>
                        </a:lnTo>
                        <a:lnTo>
                          <a:pt x="15" y="14"/>
                        </a:lnTo>
                        <a:close/>
                        <a:moveTo>
                          <a:pt x="0" y="0"/>
                        </a:moveTo>
                        <a:lnTo>
                          <a:pt x="188" y="0"/>
                        </a:lnTo>
                        <a:lnTo>
                          <a:pt x="188" y="43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8" name="Rectangle 1338"/>
                  <p:cNvSpPr>
                    <a:spLocks noChangeArrowheads="1"/>
                  </p:cNvSpPr>
                  <p:nvPr/>
                </p:nvSpPr>
                <p:spPr bwMode="auto">
                  <a:xfrm>
                    <a:off x="7613588" y="1628774"/>
                    <a:ext cx="23813" cy="349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79" name="Rectangle 1339"/>
                  <p:cNvSpPr>
                    <a:spLocks noChangeArrowheads="1"/>
                  </p:cNvSpPr>
                  <p:nvPr/>
                </p:nvSpPr>
                <p:spPr bwMode="auto">
                  <a:xfrm>
                    <a:off x="7796150" y="1628774"/>
                    <a:ext cx="23813" cy="34925"/>
                  </a:xfrm>
                  <a:prstGeom prst="rect">
                    <a:avLst/>
                  </a:prstGeom>
                  <a:grpFill/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34" name="Группа 32"/>
                <p:cNvGrpSpPr>
                  <a:grpSpLocks noChangeAspect="1"/>
                </p:cNvGrpSpPr>
                <p:nvPr/>
              </p:nvGrpSpPr>
              <p:grpSpPr>
                <a:xfrm>
                  <a:off x="6759735" y="3866475"/>
                  <a:ext cx="547575" cy="611998"/>
                  <a:chOff x="1398588" y="1671638"/>
                  <a:chExt cx="446088" cy="450850"/>
                </a:xfrm>
                <a:grpFill/>
              </p:grpSpPr>
              <p:sp>
                <p:nvSpPr>
                  <p:cNvPr id="35" name="Freeform 977"/>
                  <p:cNvSpPr>
                    <a:spLocks/>
                  </p:cNvSpPr>
                  <p:nvPr/>
                </p:nvSpPr>
                <p:spPr bwMode="auto">
                  <a:xfrm>
                    <a:off x="1611313" y="1709738"/>
                    <a:ext cx="19050" cy="8255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8" y="1"/>
                      </a:cxn>
                      <a:cxn ang="0">
                        <a:pos x="21" y="3"/>
                      </a:cxn>
                      <a:cxn ang="0">
                        <a:pos x="23" y="6"/>
                      </a:cxn>
                      <a:cxn ang="0">
                        <a:pos x="25" y="12"/>
                      </a:cxn>
                      <a:cxn ang="0">
                        <a:pos x="25" y="93"/>
                      </a:cxn>
                      <a:cxn ang="0">
                        <a:pos x="23" y="98"/>
                      </a:cxn>
                      <a:cxn ang="0">
                        <a:pos x="21" y="101"/>
                      </a:cxn>
                      <a:cxn ang="0">
                        <a:pos x="18" y="103"/>
                      </a:cxn>
                      <a:cxn ang="0">
                        <a:pos x="12" y="105"/>
                      </a:cxn>
                      <a:cxn ang="0">
                        <a:pos x="7" y="103"/>
                      </a:cxn>
                      <a:cxn ang="0">
                        <a:pos x="4" y="101"/>
                      </a:cxn>
                      <a:cxn ang="0">
                        <a:pos x="2" y="98"/>
                      </a:cxn>
                      <a:cxn ang="0">
                        <a:pos x="0" y="93"/>
                      </a:cxn>
                      <a:cxn ang="0">
                        <a:pos x="0" y="12"/>
                      </a:cxn>
                      <a:cxn ang="0">
                        <a:pos x="2" y="6"/>
                      </a:cxn>
                      <a:cxn ang="0">
                        <a:pos x="4" y="3"/>
                      </a:cxn>
                      <a:cxn ang="0">
                        <a:pos x="7" y="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25" h="105">
                        <a:moveTo>
                          <a:pt x="12" y="0"/>
                        </a:moveTo>
                        <a:lnTo>
                          <a:pt x="18" y="1"/>
                        </a:lnTo>
                        <a:lnTo>
                          <a:pt x="21" y="3"/>
                        </a:lnTo>
                        <a:lnTo>
                          <a:pt x="23" y="6"/>
                        </a:lnTo>
                        <a:lnTo>
                          <a:pt x="25" y="12"/>
                        </a:lnTo>
                        <a:lnTo>
                          <a:pt x="25" y="93"/>
                        </a:lnTo>
                        <a:lnTo>
                          <a:pt x="23" y="98"/>
                        </a:lnTo>
                        <a:lnTo>
                          <a:pt x="21" y="101"/>
                        </a:lnTo>
                        <a:lnTo>
                          <a:pt x="18" y="103"/>
                        </a:lnTo>
                        <a:lnTo>
                          <a:pt x="12" y="105"/>
                        </a:lnTo>
                        <a:lnTo>
                          <a:pt x="7" y="103"/>
                        </a:lnTo>
                        <a:lnTo>
                          <a:pt x="4" y="101"/>
                        </a:lnTo>
                        <a:lnTo>
                          <a:pt x="2" y="98"/>
                        </a:lnTo>
                        <a:lnTo>
                          <a:pt x="0" y="93"/>
                        </a:lnTo>
                        <a:lnTo>
                          <a:pt x="0" y="1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Freeform 978"/>
                  <p:cNvSpPr>
                    <a:spLocks/>
                  </p:cNvSpPr>
                  <p:nvPr/>
                </p:nvSpPr>
                <p:spPr bwMode="auto">
                  <a:xfrm>
                    <a:off x="1577975" y="1741488"/>
                    <a:ext cx="84138" cy="1905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95" y="0"/>
                      </a:cxn>
                      <a:cxn ang="0">
                        <a:pos x="102" y="3"/>
                      </a:cxn>
                      <a:cxn ang="0">
                        <a:pos x="104" y="7"/>
                      </a:cxn>
                      <a:cxn ang="0">
                        <a:pos x="105" y="12"/>
                      </a:cxn>
                      <a:cxn ang="0">
                        <a:pos x="102" y="19"/>
                      </a:cxn>
                      <a:cxn ang="0">
                        <a:pos x="95" y="22"/>
                      </a:cxn>
                      <a:cxn ang="0">
                        <a:pos x="12" y="22"/>
                      </a:cxn>
                      <a:cxn ang="0">
                        <a:pos x="7" y="21"/>
                      </a:cxn>
                      <a:cxn ang="0">
                        <a:pos x="3" y="19"/>
                      </a:cxn>
                      <a:cxn ang="0">
                        <a:pos x="0" y="12"/>
                      </a:cxn>
                      <a:cxn ang="0">
                        <a:pos x="2" y="7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05" h="22">
                        <a:moveTo>
                          <a:pt x="12" y="0"/>
                        </a:moveTo>
                        <a:lnTo>
                          <a:pt x="95" y="0"/>
                        </a:lnTo>
                        <a:lnTo>
                          <a:pt x="102" y="3"/>
                        </a:lnTo>
                        <a:lnTo>
                          <a:pt x="104" y="7"/>
                        </a:lnTo>
                        <a:lnTo>
                          <a:pt x="105" y="12"/>
                        </a:lnTo>
                        <a:lnTo>
                          <a:pt x="102" y="19"/>
                        </a:lnTo>
                        <a:lnTo>
                          <a:pt x="95" y="22"/>
                        </a:lnTo>
                        <a:lnTo>
                          <a:pt x="12" y="22"/>
                        </a:lnTo>
                        <a:lnTo>
                          <a:pt x="7" y="21"/>
                        </a:lnTo>
                        <a:lnTo>
                          <a:pt x="3" y="19"/>
                        </a:lnTo>
                        <a:lnTo>
                          <a:pt x="0" y="12"/>
                        </a:lnTo>
                        <a:lnTo>
                          <a:pt x="2" y="7"/>
                        </a:ln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7" name="Freeform 979"/>
                  <p:cNvSpPr>
                    <a:spLocks/>
                  </p:cNvSpPr>
                  <p:nvPr/>
                </p:nvSpPr>
                <p:spPr bwMode="auto">
                  <a:xfrm>
                    <a:off x="1514475" y="1671638"/>
                    <a:ext cx="212725" cy="106363"/>
                  </a:xfrm>
                  <a:custGeom>
                    <a:avLst/>
                    <a:gdLst/>
                    <a:ahLst/>
                    <a:cxnLst>
                      <a:cxn ang="0">
                        <a:pos x="134" y="0"/>
                      </a:cxn>
                      <a:cxn ang="0">
                        <a:pos x="167" y="2"/>
                      </a:cxn>
                      <a:cxn ang="0">
                        <a:pos x="198" y="9"/>
                      </a:cxn>
                      <a:cxn ang="0">
                        <a:pos x="226" y="17"/>
                      </a:cxn>
                      <a:cxn ang="0">
                        <a:pos x="248" y="26"/>
                      </a:cxn>
                      <a:cxn ang="0">
                        <a:pos x="262" y="38"/>
                      </a:cxn>
                      <a:cxn ang="0">
                        <a:pos x="266" y="43"/>
                      </a:cxn>
                      <a:cxn ang="0">
                        <a:pos x="267" y="48"/>
                      </a:cxn>
                      <a:cxn ang="0">
                        <a:pos x="267" y="53"/>
                      </a:cxn>
                      <a:cxn ang="0">
                        <a:pos x="261" y="122"/>
                      </a:cxn>
                      <a:cxn ang="0">
                        <a:pos x="259" y="126"/>
                      </a:cxn>
                      <a:cxn ang="0">
                        <a:pos x="255" y="129"/>
                      </a:cxn>
                      <a:cxn ang="0">
                        <a:pos x="248" y="133"/>
                      </a:cxn>
                      <a:cxn ang="0">
                        <a:pos x="247" y="133"/>
                      </a:cxn>
                      <a:cxn ang="0">
                        <a:pos x="243" y="131"/>
                      </a:cxn>
                      <a:cxn ang="0">
                        <a:pos x="240" y="128"/>
                      </a:cxn>
                      <a:cxn ang="0">
                        <a:pos x="238" y="124"/>
                      </a:cxn>
                      <a:cxn ang="0">
                        <a:pos x="236" y="119"/>
                      </a:cxn>
                      <a:cxn ang="0">
                        <a:pos x="245" y="53"/>
                      </a:cxn>
                      <a:cxn ang="0">
                        <a:pos x="235" y="47"/>
                      </a:cxn>
                      <a:cxn ang="0">
                        <a:pos x="217" y="40"/>
                      </a:cxn>
                      <a:cxn ang="0">
                        <a:pos x="193" y="31"/>
                      </a:cxn>
                      <a:cxn ang="0">
                        <a:pos x="166" y="24"/>
                      </a:cxn>
                      <a:cxn ang="0">
                        <a:pos x="134" y="22"/>
                      </a:cxn>
                      <a:cxn ang="0">
                        <a:pos x="103" y="24"/>
                      </a:cxn>
                      <a:cxn ang="0">
                        <a:pos x="76" y="31"/>
                      </a:cxn>
                      <a:cxn ang="0">
                        <a:pos x="52" y="40"/>
                      </a:cxn>
                      <a:cxn ang="0">
                        <a:pos x="34" y="47"/>
                      </a:cxn>
                      <a:cxn ang="0">
                        <a:pos x="24" y="53"/>
                      </a:cxn>
                      <a:cxn ang="0">
                        <a:pos x="31" y="119"/>
                      </a:cxn>
                      <a:cxn ang="0">
                        <a:pos x="31" y="124"/>
                      </a:cxn>
                      <a:cxn ang="0">
                        <a:pos x="29" y="128"/>
                      </a:cxn>
                      <a:cxn ang="0">
                        <a:pos x="26" y="131"/>
                      </a:cxn>
                      <a:cxn ang="0">
                        <a:pos x="21" y="133"/>
                      </a:cxn>
                      <a:cxn ang="0">
                        <a:pos x="17" y="131"/>
                      </a:cxn>
                      <a:cxn ang="0">
                        <a:pos x="12" y="129"/>
                      </a:cxn>
                      <a:cxn ang="0">
                        <a:pos x="8" y="122"/>
                      </a:cxn>
                      <a:cxn ang="0">
                        <a:pos x="0" y="53"/>
                      </a:cxn>
                      <a:cxn ang="0">
                        <a:pos x="0" y="48"/>
                      </a:cxn>
                      <a:cxn ang="0">
                        <a:pos x="7" y="38"/>
                      </a:cxn>
                      <a:cxn ang="0">
                        <a:pos x="21" y="26"/>
                      </a:cxn>
                      <a:cxn ang="0">
                        <a:pos x="43" y="17"/>
                      </a:cxn>
                      <a:cxn ang="0">
                        <a:pos x="71" y="9"/>
                      </a:cxn>
                      <a:cxn ang="0">
                        <a:pos x="102" y="2"/>
                      </a:cxn>
                      <a:cxn ang="0">
                        <a:pos x="134" y="0"/>
                      </a:cxn>
                    </a:cxnLst>
                    <a:rect l="0" t="0" r="r" b="b"/>
                    <a:pathLst>
                      <a:path w="267" h="133">
                        <a:moveTo>
                          <a:pt x="134" y="0"/>
                        </a:moveTo>
                        <a:lnTo>
                          <a:pt x="167" y="2"/>
                        </a:lnTo>
                        <a:lnTo>
                          <a:pt x="198" y="9"/>
                        </a:lnTo>
                        <a:lnTo>
                          <a:pt x="226" y="17"/>
                        </a:lnTo>
                        <a:lnTo>
                          <a:pt x="248" y="26"/>
                        </a:lnTo>
                        <a:lnTo>
                          <a:pt x="262" y="38"/>
                        </a:lnTo>
                        <a:lnTo>
                          <a:pt x="266" y="43"/>
                        </a:lnTo>
                        <a:lnTo>
                          <a:pt x="267" y="48"/>
                        </a:lnTo>
                        <a:lnTo>
                          <a:pt x="267" y="53"/>
                        </a:lnTo>
                        <a:lnTo>
                          <a:pt x="261" y="122"/>
                        </a:lnTo>
                        <a:lnTo>
                          <a:pt x="259" y="126"/>
                        </a:lnTo>
                        <a:lnTo>
                          <a:pt x="255" y="129"/>
                        </a:lnTo>
                        <a:lnTo>
                          <a:pt x="248" y="133"/>
                        </a:lnTo>
                        <a:lnTo>
                          <a:pt x="247" y="133"/>
                        </a:lnTo>
                        <a:lnTo>
                          <a:pt x="243" y="131"/>
                        </a:lnTo>
                        <a:lnTo>
                          <a:pt x="240" y="128"/>
                        </a:lnTo>
                        <a:lnTo>
                          <a:pt x="238" y="124"/>
                        </a:lnTo>
                        <a:lnTo>
                          <a:pt x="236" y="119"/>
                        </a:lnTo>
                        <a:lnTo>
                          <a:pt x="245" y="53"/>
                        </a:lnTo>
                        <a:lnTo>
                          <a:pt x="235" y="47"/>
                        </a:lnTo>
                        <a:lnTo>
                          <a:pt x="217" y="40"/>
                        </a:lnTo>
                        <a:lnTo>
                          <a:pt x="193" y="31"/>
                        </a:lnTo>
                        <a:lnTo>
                          <a:pt x="166" y="24"/>
                        </a:lnTo>
                        <a:lnTo>
                          <a:pt x="134" y="22"/>
                        </a:lnTo>
                        <a:lnTo>
                          <a:pt x="103" y="24"/>
                        </a:lnTo>
                        <a:lnTo>
                          <a:pt x="76" y="31"/>
                        </a:lnTo>
                        <a:lnTo>
                          <a:pt x="52" y="40"/>
                        </a:lnTo>
                        <a:lnTo>
                          <a:pt x="34" y="47"/>
                        </a:lnTo>
                        <a:lnTo>
                          <a:pt x="24" y="53"/>
                        </a:lnTo>
                        <a:lnTo>
                          <a:pt x="31" y="119"/>
                        </a:lnTo>
                        <a:lnTo>
                          <a:pt x="31" y="124"/>
                        </a:lnTo>
                        <a:lnTo>
                          <a:pt x="29" y="128"/>
                        </a:lnTo>
                        <a:lnTo>
                          <a:pt x="26" y="131"/>
                        </a:lnTo>
                        <a:lnTo>
                          <a:pt x="21" y="133"/>
                        </a:lnTo>
                        <a:lnTo>
                          <a:pt x="17" y="131"/>
                        </a:lnTo>
                        <a:lnTo>
                          <a:pt x="12" y="129"/>
                        </a:lnTo>
                        <a:lnTo>
                          <a:pt x="8" y="122"/>
                        </a:lnTo>
                        <a:lnTo>
                          <a:pt x="0" y="53"/>
                        </a:lnTo>
                        <a:lnTo>
                          <a:pt x="0" y="48"/>
                        </a:lnTo>
                        <a:lnTo>
                          <a:pt x="7" y="38"/>
                        </a:lnTo>
                        <a:lnTo>
                          <a:pt x="21" y="26"/>
                        </a:lnTo>
                        <a:lnTo>
                          <a:pt x="43" y="17"/>
                        </a:lnTo>
                        <a:lnTo>
                          <a:pt x="71" y="9"/>
                        </a:lnTo>
                        <a:lnTo>
                          <a:pt x="102" y="2"/>
                        </a:lnTo>
                        <a:lnTo>
                          <a:pt x="13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8" name="Freeform 980"/>
                  <p:cNvSpPr>
                    <a:spLocks/>
                  </p:cNvSpPr>
                  <p:nvPr/>
                </p:nvSpPr>
                <p:spPr bwMode="auto">
                  <a:xfrm>
                    <a:off x="1398588" y="1985963"/>
                    <a:ext cx="446088" cy="136525"/>
                  </a:xfrm>
                  <a:custGeom>
                    <a:avLst/>
                    <a:gdLst/>
                    <a:ahLst/>
                    <a:cxnLst>
                      <a:cxn ang="0">
                        <a:pos x="195" y="0"/>
                      </a:cxn>
                      <a:cxn ang="0">
                        <a:pos x="202" y="9"/>
                      </a:cxn>
                      <a:cxn ang="0">
                        <a:pos x="226" y="69"/>
                      </a:cxn>
                      <a:cxn ang="0">
                        <a:pos x="261" y="102"/>
                      </a:cxn>
                      <a:cxn ang="0">
                        <a:pos x="300" y="102"/>
                      </a:cxn>
                      <a:cxn ang="0">
                        <a:pos x="335" y="69"/>
                      </a:cxn>
                      <a:cxn ang="0">
                        <a:pos x="359" y="9"/>
                      </a:cxn>
                      <a:cxn ang="0">
                        <a:pos x="368" y="0"/>
                      </a:cxn>
                      <a:cxn ang="0">
                        <a:pos x="378" y="2"/>
                      </a:cxn>
                      <a:cxn ang="0">
                        <a:pos x="420" y="16"/>
                      </a:cxn>
                      <a:cxn ang="0">
                        <a:pos x="502" y="33"/>
                      </a:cxn>
                      <a:cxn ang="0">
                        <a:pos x="535" y="45"/>
                      </a:cxn>
                      <a:cxn ang="0">
                        <a:pos x="559" y="69"/>
                      </a:cxn>
                      <a:cxn ang="0">
                        <a:pos x="563" y="99"/>
                      </a:cxn>
                      <a:cxn ang="0">
                        <a:pos x="553" y="166"/>
                      </a:cxn>
                      <a:cxn ang="0">
                        <a:pos x="546" y="171"/>
                      </a:cxn>
                      <a:cxn ang="0">
                        <a:pos x="534" y="168"/>
                      </a:cxn>
                      <a:cxn ang="0">
                        <a:pos x="532" y="159"/>
                      </a:cxn>
                      <a:cxn ang="0">
                        <a:pos x="540" y="87"/>
                      </a:cxn>
                      <a:cxn ang="0">
                        <a:pos x="527" y="68"/>
                      </a:cxn>
                      <a:cxn ang="0">
                        <a:pos x="497" y="57"/>
                      </a:cxn>
                      <a:cxn ang="0">
                        <a:pos x="456" y="49"/>
                      </a:cxn>
                      <a:cxn ang="0">
                        <a:pos x="402" y="35"/>
                      </a:cxn>
                      <a:cxn ang="0">
                        <a:pos x="364" y="62"/>
                      </a:cxn>
                      <a:cxn ang="0">
                        <a:pos x="328" y="112"/>
                      </a:cxn>
                      <a:cxn ang="0">
                        <a:pos x="281" y="130"/>
                      </a:cxn>
                      <a:cxn ang="0">
                        <a:pos x="235" y="112"/>
                      </a:cxn>
                      <a:cxn ang="0">
                        <a:pos x="197" y="62"/>
                      </a:cxn>
                      <a:cxn ang="0">
                        <a:pos x="161" y="35"/>
                      </a:cxn>
                      <a:cxn ang="0">
                        <a:pos x="105" y="49"/>
                      </a:cxn>
                      <a:cxn ang="0">
                        <a:pos x="64" y="57"/>
                      </a:cxn>
                      <a:cxn ang="0">
                        <a:pos x="36" y="68"/>
                      </a:cxn>
                      <a:cxn ang="0">
                        <a:pos x="22" y="87"/>
                      </a:cxn>
                      <a:cxn ang="0">
                        <a:pos x="31" y="159"/>
                      </a:cxn>
                      <a:cxn ang="0">
                        <a:pos x="29" y="168"/>
                      </a:cxn>
                      <a:cxn ang="0">
                        <a:pos x="21" y="171"/>
                      </a:cxn>
                      <a:cxn ang="0">
                        <a:pos x="12" y="169"/>
                      </a:cxn>
                      <a:cxn ang="0">
                        <a:pos x="0" y="99"/>
                      </a:cxn>
                      <a:cxn ang="0">
                        <a:pos x="3" y="69"/>
                      </a:cxn>
                      <a:cxn ang="0">
                        <a:pos x="28" y="45"/>
                      </a:cxn>
                      <a:cxn ang="0">
                        <a:pos x="60" y="33"/>
                      </a:cxn>
                      <a:cxn ang="0">
                        <a:pos x="114" y="23"/>
                      </a:cxn>
                      <a:cxn ang="0">
                        <a:pos x="168" y="9"/>
                      </a:cxn>
                      <a:cxn ang="0">
                        <a:pos x="185" y="0"/>
                      </a:cxn>
                    </a:cxnLst>
                    <a:rect l="0" t="0" r="r" b="b"/>
                    <a:pathLst>
                      <a:path w="563" h="171">
                        <a:moveTo>
                          <a:pt x="185" y="0"/>
                        </a:moveTo>
                        <a:lnTo>
                          <a:pt x="195" y="0"/>
                        </a:lnTo>
                        <a:lnTo>
                          <a:pt x="199" y="2"/>
                        </a:lnTo>
                        <a:lnTo>
                          <a:pt x="202" y="9"/>
                        </a:lnTo>
                        <a:lnTo>
                          <a:pt x="212" y="42"/>
                        </a:lnTo>
                        <a:lnTo>
                          <a:pt x="226" y="69"/>
                        </a:lnTo>
                        <a:lnTo>
                          <a:pt x="243" y="90"/>
                        </a:lnTo>
                        <a:lnTo>
                          <a:pt x="261" y="102"/>
                        </a:lnTo>
                        <a:lnTo>
                          <a:pt x="281" y="107"/>
                        </a:lnTo>
                        <a:lnTo>
                          <a:pt x="300" y="102"/>
                        </a:lnTo>
                        <a:lnTo>
                          <a:pt x="318" y="90"/>
                        </a:lnTo>
                        <a:lnTo>
                          <a:pt x="335" y="69"/>
                        </a:lnTo>
                        <a:lnTo>
                          <a:pt x="349" y="42"/>
                        </a:lnTo>
                        <a:lnTo>
                          <a:pt x="359" y="9"/>
                        </a:lnTo>
                        <a:lnTo>
                          <a:pt x="361" y="4"/>
                        </a:lnTo>
                        <a:lnTo>
                          <a:pt x="368" y="0"/>
                        </a:lnTo>
                        <a:lnTo>
                          <a:pt x="375" y="0"/>
                        </a:lnTo>
                        <a:lnTo>
                          <a:pt x="378" y="2"/>
                        </a:lnTo>
                        <a:lnTo>
                          <a:pt x="395" y="9"/>
                        </a:lnTo>
                        <a:lnTo>
                          <a:pt x="420" y="16"/>
                        </a:lnTo>
                        <a:lnTo>
                          <a:pt x="478" y="30"/>
                        </a:lnTo>
                        <a:lnTo>
                          <a:pt x="502" y="33"/>
                        </a:lnTo>
                        <a:lnTo>
                          <a:pt x="520" y="38"/>
                        </a:lnTo>
                        <a:lnTo>
                          <a:pt x="535" y="45"/>
                        </a:lnTo>
                        <a:lnTo>
                          <a:pt x="549" y="56"/>
                        </a:lnTo>
                        <a:lnTo>
                          <a:pt x="559" y="69"/>
                        </a:lnTo>
                        <a:lnTo>
                          <a:pt x="563" y="87"/>
                        </a:lnTo>
                        <a:lnTo>
                          <a:pt x="563" y="99"/>
                        </a:lnTo>
                        <a:lnTo>
                          <a:pt x="554" y="163"/>
                        </a:lnTo>
                        <a:lnTo>
                          <a:pt x="553" y="166"/>
                        </a:lnTo>
                        <a:lnTo>
                          <a:pt x="549" y="169"/>
                        </a:lnTo>
                        <a:lnTo>
                          <a:pt x="546" y="171"/>
                        </a:lnTo>
                        <a:lnTo>
                          <a:pt x="540" y="171"/>
                        </a:lnTo>
                        <a:lnTo>
                          <a:pt x="534" y="168"/>
                        </a:lnTo>
                        <a:lnTo>
                          <a:pt x="532" y="163"/>
                        </a:lnTo>
                        <a:lnTo>
                          <a:pt x="532" y="159"/>
                        </a:lnTo>
                        <a:lnTo>
                          <a:pt x="540" y="97"/>
                        </a:lnTo>
                        <a:lnTo>
                          <a:pt x="540" y="87"/>
                        </a:lnTo>
                        <a:lnTo>
                          <a:pt x="537" y="76"/>
                        </a:lnTo>
                        <a:lnTo>
                          <a:pt x="527" y="68"/>
                        </a:lnTo>
                        <a:lnTo>
                          <a:pt x="513" y="61"/>
                        </a:lnTo>
                        <a:lnTo>
                          <a:pt x="497" y="57"/>
                        </a:lnTo>
                        <a:lnTo>
                          <a:pt x="480" y="54"/>
                        </a:lnTo>
                        <a:lnTo>
                          <a:pt x="456" y="49"/>
                        </a:lnTo>
                        <a:lnTo>
                          <a:pt x="428" y="43"/>
                        </a:lnTo>
                        <a:lnTo>
                          <a:pt x="402" y="35"/>
                        </a:lnTo>
                        <a:lnTo>
                          <a:pt x="378" y="26"/>
                        </a:lnTo>
                        <a:lnTo>
                          <a:pt x="364" y="62"/>
                        </a:lnTo>
                        <a:lnTo>
                          <a:pt x="347" y="92"/>
                        </a:lnTo>
                        <a:lnTo>
                          <a:pt x="328" y="112"/>
                        </a:lnTo>
                        <a:lnTo>
                          <a:pt x="306" y="125"/>
                        </a:lnTo>
                        <a:lnTo>
                          <a:pt x="281" y="130"/>
                        </a:lnTo>
                        <a:lnTo>
                          <a:pt x="257" y="125"/>
                        </a:lnTo>
                        <a:lnTo>
                          <a:pt x="235" y="112"/>
                        </a:lnTo>
                        <a:lnTo>
                          <a:pt x="214" y="92"/>
                        </a:lnTo>
                        <a:lnTo>
                          <a:pt x="197" y="62"/>
                        </a:lnTo>
                        <a:lnTo>
                          <a:pt x="183" y="26"/>
                        </a:lnTo>
                        <a:lnTo>
                          <a:pt x="161" y="35"/>
                        </a:lnTo>
                        <a:lnTo>
                          <a:pt x="133" y="43"/>
                        </a:lnTo>
                        <a:lnTo>
                          <a:pt x="105" y="49"/>
                        </a:lnTo>
                        <a:lnTo>
                          <a:pt x="81" y="54"/>
                        </a:lnTo>
                        <a:lnTo>
                          <a:pt x="64" y="57"/>
                        </a:lnTo>
                        <a:lnTo>
                          <a:pt x="50" y="61"/>
                        </a:lnTo>
                        <a:lnTo>
                          <a:pt x="36" y="68"/>
                        </a:lnTo>
                        <a:lnTo>
                          <a:pt x="26" y="76"/>
                        </a:lnTo>
                        <a:lnTo>
                          <a:pt x="22" y="87"/>
                        </a:lnTo>
                        <a:lnTo>
                          <a:pt x="22" y="97"/>
                        </a:lnTo>
                        <a:lnTo>
                          <a:pt x="31" y="159"/>
                        </a:lnTo>
                        <a:lnTo>
                          <a:pt x="31" y="163"/>
                        </a:lnTo>
                        <a:lnTo>
                          <a:pt x="29" y="168"/>
                        </a:lnTo>
                        <a:lnTo>
                          <a:pt x="26" y="169"/>
                        </a:lnTo>
                        <a:lnTo>
                          <a:pt x="21" y="171"/>
                        </a:lnTo>
                        <a:lnTo>
                          <a:pt x="17" y="171"/>
                        </a:lnTo>
                        <a:lnTo>
                          <a:pt x="12" y="169"/>
                        </a:lnTo>
                        <a:lnTo>
                          <a:pt x="9" y="163"/>
                        </a:lnTo>
                        <a:lnTo>
                          <a:pt x="0" y="99"/>
                        </a:lnTo>
                        <a:lnTo>
                          <a:pt x="0" y="87"/>
                        </a:lnTo>
                        <a:lnTo>
                          <a:pt x="3" y="69"/>
                        </a:lnTo>
                        <a:lnTo>
                          <a:pt x="14" y="56"/>
                        </a:lnTo>
                        <a:lnTo>
                          <a:pt x="28" y="45"/>
                        </a:lnTo>
                        <a:lnTo>
                          <a:pt x="43" y="38"/>
                        </a:lnTo>
                        <a:lnTo>
                          <a:pt x="60" y="33"/>
                        </a:lnTo>
                        <a:lnTo>
                          <a:pt x="85" y="30"/>
                        </a:lnTo>
                        <a:lnTo>
                          <a:pt x="114" y="23"/>
                        </a:lnTo>
                        <a:lnTo>
                          <a:pt x="142" y="16"/>
                        </a:lnTo>
                        <a:lnTo>
                          <a:pt x="168" y="9"/>
                        </a:lnTo>
                        <a:lnTo>
                          <a:pt x="185" y="2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9" name="Freeform 981"/>
                  <p:cNvSpPr>
                    <a:spLocks/>
                  </p:cNvSpPr>
                  <p:nvPr/>
                </p:nvSpPr>
                <p:spPr bwMode="auto">
                  <a:xfrm>
                    <a:off x="1685925" y="2103438"/>
                    <a:ext cx="80963" cy="19050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89" y="0"/>
                      </a:cxn>
                      <a:cxn ang="0">
                        <a:pos x="95" y="1"/>
                      </a:cxn>
                      <a:cxn ang="0">
                        <a:pos x="98" y="3"/>
                      </a:cxn>
                      <a:cxn ang="0">
                        <a:pos x="100" y="7"/>
                      </a:cxn>
                      <a:cxn ang="0">
                        <a:pos x="101" y="12"/>
                      </a:cxn>
                      <a:cxn ang="0">
                        <a:pos x="98" y="19"/>
                      </a:cxn>
                      <a:cxn ang="0">
                        <a:pos x="95" y="20"/>
                      </a:cxn>
                      <a:cxn ang="0">
                        <a:pos x="89" y="22"/>
                      </a:cxn>
                      <a:cxn ang="0">
                        <a:pos x="10" y="22"/>
                      </a:cxn>
                      <a:cxn ang="0">
                        <a:pos x="3" y="19"/>
                      </a:cxn>
                      <a:cxn ang="0">
                        <a:pos x="0" y="12"/>
                      </a:cxn>
                      <a:cxn ang="0">
                        <a:pos x="1" y="7"/>
                      </a:cxn>
                      <a:cxn ang="0">
                        <a:pos x="3" y="3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1" h="22">
                        <a:moveTo>
                          <a:pt x="10" y="0"/>
                        </a:moveTo>
                        <a:lnTo>
                          <a:pt x="89" y="0"/>
                        </a:lnTo>
                        <a:lnTo>
                          <a:pt x="95" y="1"/>
                        </a:lnTo>
                        <a:lnTo>
                          <a:pt x="98" y="3"/>
                        </a:lnTo>
                        <a:lnTo>
                          <a:pt x="100" y="7"/>
                        </a:lnTo>
                        <a:lnTo>
                          <a:pt x="101" y="12"/>
                        </a:lnTo>
                        <a:lnTo>
                          <a:pt x="98" y="19"/>
                        </a:lnTo>
                        <a:lnTo>
                          <a:pt x="95" y="20"/>
                        </a:lnTo>
                        <a:lnTo>
                          <a:pt x="89" y="22"/>
                        </a:lnTo>
                        <a:lnTo>
                          <a:pt x="10" y="22"/>
                        </a:lnTo>
                        <a:lnTo>
                          <a:pt x="3" y="19"/>
                        </a:lnTo>
                        <a:lnTo>
                          <a:pt x="0" y="12"/>
                        </a:lnTo>
                        <a:lnTo>
                          <a:pt x="1" y="7"/>
                        </a:lnTo>
                        <a:lnTo>
                          <a:pt x="3" y="3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0" name="Freeform 982"/>
                  <p:cNvSpPr>
                    <a:spLocks noEditPoints="1"/>
                  </p:cNvSpPr>
                  <p:nvPr/>
                </p:nvSpPr>
                <p:spPr bwMode="auto">
                  <a:xfrm>
                    <a:off x="1508125" y="1792288"/>
                    <a:ext cx="225425" cy="200025"/>
                  </a:xfrm>
                  <a:custGeom>
                    <a:avLst/>
                    <a:gdLst/>
                    <a:ahLst/>
                    <a:cxnLst>
                      <a:cxn ang="0">
                        <a:pos x="50" y="31"/>
                      </a:cxn>
                      <a:cxn ang="0">
                        <a:pos x="47" y="60"/>
                      </a:cxn>
                      <a:cxn ang="0">
                        <a:pos x="47" y="81"/>
                      </a:cxn>
                      <a:cxn ang="0">
                        <a:pos x="28" y="93"/>
                      </a:cxn>
                      <a:cxn ang="0">
                        <a:pos x="24" y="107"/>
                      </a:cxn>
                      <a:cxn ang="0">
                        <a:pos x="38" y="141"/>
                      </a:cxn>
                      <a:cxn ang="0">
                        <a:pos x="55" y="147"/>
                      </a:cxn>
                      <a:cxn ang="0">
                        <a:pos x="81" y="198"/>
                      </a:cxn>
                      <a:cxn ang="0">
                        <a:pos x="143" y="229"/>
                      </a:cxn>
                      <a:cxn ang="0">
                        <a:pos x="206" y="198"/>
                      </a:cxn>
                      <a:cxn ang="0">
                        <a:pos x="232" y="147"/>
                      </a:cxn>
                      <a:cxn ang="0">
                        <a:pos x="244" y="141"/>
                      </a:cxn>
                      <a:cxn ang="0">
                        <a:pos x="251" y="140"/>
                      </a:cxn>
                      <a:cxn ang="0">
                        <a:pos x="257" y="129"/>
                      </a:cxn>
                      <a:cxn ang="0">
                        <a:pos x="263" y="103"/>
                      </a:cxn>
                      <a:cxn ang="0">
                        <a:pos x="259" y="93"/>
                      </a:cxn>
                      <a:cxn ang="0">
                        <a:pos x="242" y="84"/>
                      </a:cxn>
                      <a:cxn ang="0">
                        <a:pos x="235" y="31"/>
                      </a:cxn>
                      <a:cxn ang="0">
                        <a:pos x="232" y="24"/>
                      </a:cxn>
                      <a:cxn ang="0">
                        <a:pos x="225" y="22"/>
                      </a:cxn>
                      <a:cxn ang="0">
                        <a:pos x="211" y="29"/>
                      </a:cxn>
                      <a:cxn ang="0">
                        <a:pos x="199" y="40"/>
                      </a:cxn>
                      <a:cxn ang="0">
                        <a:pos x="175" y="55"/>
                      </a:cxn>
                      <a:cxn ang="0">
                        <a:pos x="126" y="59"/>
                      </a:cxn>
                      <a:cxn ang="0">
                        <a:pos x="92" y="41"/>
                      </a:cxn>
                      <a:cxn ang="0">
                        <a:pos x="83" y="34"/>
                      </a:cxn>
                      <a:cxn ang="0">
                        <a:pos x="68" y="24"/>
                      </a:cxn>
                      <a:cxn ang="0">
                        <a:pos x="54" y="0"/>
                      </a:cxn>
                      <a:cxn ang="0">
                        <a:pos x="97" y="15"/>
                      </a:cxn>
                      <a:cxn ang="0">
                        <a:pos x="116" y="31"/>
                      </a:cxn>
                      <a:cxn ang="0">
                        <a:pos x="159" y="34"/>
                      </a:cxn>
                      <a:cxn ang="0">
                        <a:pos x="185" y="19"/>
                      </a:cxn>
                      <a:cxn ang="0">
                        <a:pos x="226" y="0"/>
                      </a:cxn>
                      <a:cxn ang="0">
                        <a:pos x="247" y="7"/>
                      </a:cxn>
                      <a:cxn ang="0">
                        <a:pos x="263" y="57"/>
                      </a:cxn>
                      <a:cxn ang="0">
                        <a:pos x="261" y="69"/>
                      </a:cxn>
                      <a:cxn ang="0">
                        <a:pos x="285" y="109"/>
                      </a:cxn>
                      <a:cxn ang="0">
                        <a:pos x="270" y="155"/>
                      </a:cxn>
                      <a:cxn ang="0">
                        <a:pos x="249" y="166"/>
                      </a:cxn>
                      <a:cxn ang="0">
                        <a:pos x="195" y="236"/>
                      </a:cxn>
                      <a:cxn ang="0">
                        <a:pos x="116" y="248"/>
                      </a:cxn>
                      <a:cxn ang="0">
                        <a:pos x="50" y="195"/>
                      </a:cxn>
                      <a:cxn ang="0">
                        <a:pos x="24" y="160"/>
                      </a:cxn>
                      <a:cxn ang="0">
                        <a:pos x="4" y="129"/>
                      </a:cxn>
                      <a:cxn ang="0">
                        <a:pos x="12" y="76"/>
                      </a:cxn>
                      <a:cxn ang="0">
                        <a:pos x="26" y="34"/>
                      </a:cxn>
                      <a:cxn ang="0">
                        <a:pos x="43" y="3"/>
                      </a:cxn>
                    </a:cxnLst>
                    <a:rect l="0" t="0" r="r" b="b"/>
                    <a:pathLst>
                      <a:path w="285" h="252">
                        <a:moveTo>
                          <a:pt x="57" y="22"/>
                        </a:moveTo>
                        <a:lnTo>
                          <a:pt x="52" y="27"/>
                        </a:lnTo>
                        <a:lnTo>
                          <a:pt x="50" y="31"/>
                        </a:lnTo>
                        <a:lnTo>
                          <a:pt x="49" y="41"/>
                        </a:lnTo>
                        <a:lnTo>
                          <a:pt x="47" y="57"/>
                        </a:lnTo>
                        <a:lnTo>
                          <a:pt x="47" y="60"/>
                        </a:lnTo>
                        <a:lnTo>
                          <a:pt x="49" y="64"/>
                        </a:lnTo>
                        <a:lnTo>
                          <a:pt x="49" y="72"/>
                        </a:lnTo>
                        <a:lnTo>
                          <a:pt x="47" y="81"/>
                        </a:lnTo>
                        <a:lnTo>
                          <a:pt x="42" y="88"/>
                        </a:lnTo>
                        <a:lnTo>
                          <a:pt x="31" y="91"/>
                        </a:lnTo>
                        <a:lnTo>
                          <a:pt x="28" y="93"/>
                        </a:lnTo>
                        <a:lnTo>
                          <a:pt x="26" y="97"/>
                        </a:lnTo>
                        <a:lnTo>
                          <a:pt x="24" y="98"/>
                        </a:lnTo>
                        <a:lnTo>
                          <a:pt x="24" y="107"/>
                        </a:lnTo>
                        <a:lnTo>
                          <a:pt x="26" y="122"/>
                        </a:lnTo>
                        <a:lnTo>
                          <a:pt x="31" y="134"/>
                        </a:lnTo>
                        <a:lnTo>
                          <a:pt x="38" y="141"/>
                        </a:lnTo>
                        <a:lnTo>
                          <a:pt x="49" y="141"/>
                        </a:lnTo>
                        <a:lnTo>
                          <a:pt x="52" y="143"/>
                        </a:lnTo>
                        <a:lnTo>
                          <a:pt x="55" y="147"/>
                        </a:lnTo>
                        <a:lnTo>
                          <a:pt x="57" y="150"/>
                        </a:lnTo>
                        <a:lnTo>
                          <a:pt x="68" y="178"/>
                        </a:lnTo>
                        <a:lnTo>
                          <a:pt x="81" y="198"/>
                        </a:lnTo>
                        <a:lnTo>
                          <a:pt x="100" y="216"/>
                        </a:lnTo>
                        <a:lnTo>
                          <a:pt x="121" y="226"/>
                        </a:lnTo>
                        <a:lnTo>
                          <a:pt x="143" y="229"/>
                        </a:lnTo>
                        <a:lnTo>
                          <a:pt x="166" y="226"/>
                        </a:lnTo>
                        <a:lnTo>
                          <a:pt x="187" y="216"/>
                        </a:lnTo>
                        <a:lnTo>
                          <a:pt x="206" y="198"/>
                        </a:lnTo>
                        <a:lnTo>
                          <a:pt x="219" y="178"/>
                        </a:lnTo>
                        <a:lnTo>
                          <a:pt x="230" y="150"/>
                        </a:lnTo>
                        <a:lnTo>
                          <a:pt x="232" y="147"/>
                        </a:lnTo>
                        <a:lnTo>
                          <a:pt x="235" y="143"/>
                        </a:lnTo>
                        <a:lnTo>
                          <a:pt x="238" y="141"/>
                        </a:lnTo>
                        <a:lnTo>
                          <a:pt x="244" y="141"/>
                        </a:lnTo>
                        <a:lnTo>
                          <a:pt x="245" y="143"/>
                        </a:lnTo>
                        <a:lnTo>
                          <a:pt x="247" y="141"/>
                        </a:lnTo>
                        <a:lnTo>
                          <a:pt x="251" y="140"/>
                        </a:lnTo>
                        <a:lnTo>
                          <a:pt x="252" y="138"/>
                        </a:lnTo>
                        <a:lnTo>
                          <a:pt x="254" y="134"/>
                        </a:lnTo>
                        <a:lnTo>
                          <a:pt x="257" y="129"/>
                        </a:lnTo>
                        <a:lnTo>
                          <a:pt x="261" y="122"/>
                        </a:lnTo>
                        <a:lnTo>
                          <a:pt x="263" y="116"/>
                        </a:lnTo>
                        <a:lnTo>
                          <a:pt x="263" y="103"/>
                        </a:lnTo>
                        <a:lnTo>
                          <a:pt x="261" y="100"/>
                        </a:lnTo>
                        <a:lnTo>
                          <a:pt x="261" y="97"/>
                        </a:lnTo>
                        <a:lnTo>
                          <a:pt x="259" y="93"/>
                        </a:lnTo>
                        <a:lnTo>
                          <a:pt x="256" y="91"/>
                        </a:lnTo>
                        <a:lnTo>
                          <a:pt x="247" y="90"/>
                        </a:lnTo>
                        <a:lnTo>
                          <a:pt x="242" y="84"/>
                        </a:lnTo>
                        <a:lnTo>
                          <a:pt x="238" y="78"/>
                        </a:lnTo>
                        <a:lnTo>
                          <a:pt x="238" y="41"/>
                        </a:lnTo>
                        <a:lnTo>
                          <a:pt x="235" y="31"/>
                        </a:lnTo>
                        <a:lnTo>
                          <a:pt x="233" y="27"/>
                        </a:lnTo>
                        <a:lnTo>
                          <a:pt x="232" y="26"/>
                        </a:lnTo>
                        <a:lnTo>
                          <a:pt x="232" y="24"/>
                        </a:lnTo>
                        <a:lnTo>
                          <a:pt x="230" y="24"/>
                        </a:lnTo>
                        <a:lnTo>
                          <a:pt x="230" y="22"/>
                        </a:lnTo>
                        <a:lnTo>
                          <a:pt x="225" y="22"/>
                        </a:lnTo>
                        <a:lnTo>
                          <a:pt x="221" y="24"/>
                        </a:lnTo>
                        <a:lnTo>
                          <a:pt x="216" y="26"/>
                        </a:lnTo>
                        <a:lnTo>
                          <a:pt x="211" y="29"/>
                        </a:lnTo>
                        <a:lnTo>
                          <a:pt x="204" y="34"/>
                        </a:lnTo>
                        <a:lnTo>
                          <a:pt x="200" y="36"/>
                        </a:lnTo>
                        <a:lnTo>
                          <a:pt x="199" y="40"/>
                        </a:lnTo>
                        <a:lnTo>
                          <a:pt x="195" y="41"/>
                        </a:lnTo>
                        <a:lnTo>
                          <a:pt x="185" y="50"/>
                        </a:lnTo>
                        <a:lnTo>
                          <a:pt x="175" y="55"/>
                        </a:lnTo>
                        <a:lnTo>
                          <a:pt x="161" y="59"/>
                        </a:lnTo>
                        <a:lnTo>
                          <a:pt x="143" y="60"/>
                        </a:lnTo>
                        <a:lnTo>
                          <a:pt x="126" y="59"/>
                        </a:lnTo>
                        <a:lnTo>
                          <a:pt x="112" y="55"/>
                        </a:lnTo>
                        <a:lnTo>
                          <a:pt x="102" y="50"/>
                        </a:lnTo>
                        <a:lnTo>
                          <a:pt x="92" y="41"/>
                        </a:lnTo>
                        <a:lnTo>
                          <a:pt x="88" y="40"/>
                        </a:lnTo>
                        <a:lnTo>
                          <a:pt x="86" y="36"/>
                        </a:lnTo>
                        <a:lnTo>
                          <a:pt x="83" y="34"/>
                        </a:lnTo>
                        <a:lnTo>
                          <a:pt x="76" y="29"/>
                        </a:lnTo>
                        <a:lnTo>
                          <a:pt x="71" y="27"/>
                        </a:lnTo>
                        <a:lnTo>
                          <a:pt x="68" y="24"/>
                        </a:lnTo>
                        <a:lnTo>
                          <a:pt x="64" y="22"/>
                        </a:lnTo>
                        <a:lnTo>
                          <a:pt x="57" y="22"/>
                        </a:lnTo>
                        <a:close/>
                        <a:moveTo>
                          <a:pt x="54" y="0"/>
                        </a:moveTo>
                        <a:lnTo>
                          <a:pt x="59" y="0"/>
                        </a:lnTo>
                        <a:lnTo>
                          <a:pt x="80" y="5"/>
                        </a:lnTo>
                        <a:lnTo>
                          <a:pt x="97" y="15"/>
                        </a:lnTo>
                        <a:lnTo>
                          <a:pt x="102" y="21"/>
                        </a:lnTo>
                        <a:lnTo>
                          <a:pt x="105" y="22"/>
                        </a:lnTo>
                        <a:lnTo>
                          <a:pt x="116" y="31"/>
                        </a:lnTo>
                        <a:lnTo>
                          <a:pt x="128" y="34"/>
                        </a:lnTo>
                        <a:lnTo>
                          <a:pt x="143" y="36"/>
                        </a:lnTo>
                        <a:lnTo>
                          <a:pt x="159" y="34"/>
                        </a:lnTo>
                        <a:lnTo>
                          <a:pt x="171" y="31"/>
                        </a:lnTo>
                        <a:lnTo>
                          <a:pt x="181" y="22"/>
                        </a:lnTo>
                        <a:lnTo>
                          <a:pt x="185" y="19"/>
                        </a:lnTo>
                        <a:lnTo>
                          <a:pt x="200" y="8"/>
                        </a:lnTo>
                        <a:lnTo>
                          <a:pt x="213" y="2"/>
                        </a:lnTo>
                        <a:lnTo>
                          <a:pt x="226" y="0"/>
                        </a:lnTo>
                        <a:lnTo>
                          <a:pt x="233" y="0"/>
                        </a:lnTo>
                        <a:lnTo>
                          <a:pt x="244" y="3"/>
                        </a:lnTo>
                        <a:lnTo>
                          <a:pt x="247" y="7"/>
                        </a:lnTo>
                        <a:lnTo>
                          <a:pt x="256" y="19"/>
                        </a:lnTo>
                        <a:lnTo>
                          <a:pt x="261" y="34"/>
                        </a:lnTo>
                        <a:lnTo>
                          <a:pt x="263" y="57"/>
                        </a:lnTo>
                        <a:lnTo>
                          <a:pt x="263" y="62"/>
                        </a:lnTo>
                        <a:lnTo>
                          <a:pt x="261" y="65"/>
                        </a:lnTo>
                        <a:lnTo>
                          <a:pt x="261" y="69"/>
                        </a:lnTo>
                        <a:lnTo>
                          <a:pt x="275" y="76"/>
                        </a:lnTo>
                        <a:lnTo>
                          <a:pt x="283" y="90"/>
                        </a:lnTo>
                        <a:lnTo>
                          <a:pt x="285" y="109"/>
                        </a:lnTo>
                        <a:lnTo>
                          <a:pt x="282" y="129"/>
                        </a:lnTo>
                        <a:lnTo>
                          <a:pt x="275" y="148"/>
                        </a:lnTo>
                        <a:lnTo>
                          <a:pt x="270" y="155"/>
                        </a:lnTo>
                        <a:lnTo>
                          <a:pt x="263" y="160"/>
                        </a:lnTo>
                        <a:lnTo>
                          <a:pt x="256" y="164"/>
                        </a:lnTo>
                        <a:lnTo>
                          <a:pt x="249" y="166"/>
                        </a:lnTo>
                        <a:lnTo>
                          <a:pt x="235" y="195"/>
                        </a:lnTo>
                        <a:lnTo>
                          <a:pt x="218" y="219"/>
                        </a:lnTo>
                        <a:lnTo>
                          <a:pt x="195" y="236"/>
                        </a:lnTo>
                        <a:lnTo>
                          <a:pt x="171" y="248"/>
                        </a:lnTo>
                        <a:lnTo>
                          <a:pt x="143" y="252"/>
                        </a:lnTo>
                        <a:lnTo>
                          <a:pt x="116" y="248"/>
                        </a:lnTo>
                        <a:lnTo>
                          <a:pt x="90" y="236"/>
                        </a:lnTo>
                        <a:lnTo>
                          <a:pt x="69" y="219"/>
                        </a:lnTo>
                        <a:lnTo>
                          <a:pt x="50" y="195"/>
                        </a:lnTo>
                        <a:lnTo>
                          <a:pt x="36" y="166"/>
                        </a:lnTo>
                        <a:lnTo>
                          <a:pt x="30" y="164"/>
                        </a:lnTo>
                        <a:lnTo>
                          <a:pt x="24" y="160"/>
                        </a:lnTo>
                        <a:lnTo>
                          <a:pt x="17" y="155"/>
                        </a:lnTo>
                        <a:lnTo>
                          <a:pt x="12" y="148"/>
                        </a:lnTo>
                        <a:lnTo>
                          <a:pt x="4" y="129"/>
                        </a:lnTo>
                        <a:lnTo>
                          <a:pt x="0" y="109"/>
                        </a:lnTo>
                        <a:lnTo>
                          <a:pt x="4" y="90"/>
                        </a:lnTo>
                        <a:lnTo>
                          <a:pt x="12" y="76"/>
                        </a:lnTo>
                        <a:lnTo>
                          <a:pt x="24" y="69"/>
                        </a:lnTo>
                        <a:lnTo>
                          <a:pt x="24" y="57"/>
                        </a:lnTo>
                        <a:lnTo>
                          <a:pt x="26" y="34"/>
                        </a:lnTo>
                        <a:lnTo>
                          <a:pt x="31" y="19"/>
                        </a:lnTo>
                        <a:lnTo>
                          <a:pt x="40" y="7"/>
                        </a:lnTo>
                        <a:lnTo>
                          <a:pt x="43" y="3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 dirty="0"/>
                  </a:p>
                </p:txBody>
              </p:sp>
            </p:grpSp>
          </p:grpSp>
          <p:sp>
            <p:nvSpPr>
              <p:cNvPr id="32" name="TextBox 100"/>
              <p:cNvSpPr txBox="1">
                <a:spLocks noChangeArrowheads="1"/>
              </p:cNvSpPr>
              <p:nvPr/>
            </p:nvSpPr>
            <p:spPr bwMode="auto">
              <a:xfrm>
                <a:off x="7423164" y="3533608"/>
                <a:ext cx="1010818" cy="622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sz="2400" b="1" dirty="0">
                    <a:solidFill>
                      <a:srgbClr val="002060"/>
                    </a:solidFill>
                  </a:rPr>
                  <a:t>МСЭ</a:t>
                </a:r>
              </a:p>
            </p:txBody>
          </p:sp>
        </p:grpSp>
      </p:grpSp>
      <p:sp>
        <p:nvSpPr>
          <p:cNvPr id="5" name="Прямоугольник 4"/>
          <p:cNvSpPr/>
          <p:nvPr/>
        </p:nvSpPr>
        <p:spPr>
          <a:xfrm>
            <a:off x="502288" y="1995940"/>
            <a:ext cx="135811" cy="8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6" y="5845601"/>
            <a:ext cx="11905323" cy="101239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8548"/>
              </p:ext>
            </p:extLst>
          </p:nvPr>
        </p:nvGraphicFramePr>
        <p:xfrm>
          <a:off x="307649" y="204593"/>
          <a:ext cx="11711350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3421"/>
                <a:gridCol w="3441420"/>
                <a:gridCol w="4276509"/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Ведомство,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направившее ПДО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Ведомство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куда направляется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Бюро МСЭ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получение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гражданина (его законного или уполномоченного представителя) на дополнительное обследование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следующего рабочего дня со дня получения ПДО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организация;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Главное бюро МСЭ, Федеральное бюро МСЭ;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Органы исполнительной власти субъектов Российской Федерации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HelveticaNeue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организация</a:t>
                      </a:r>
                    </a:p>
                    <a:p>
                      <a:pPr algn="l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результатах проведения дополнительного обследования </a:t>
                      </a:r>
                    </a:p>
                    <a:p>
                      <a:pPr algn="l" fontAlgn="ctr"/>
                      <a:endParaRPr lang="ru-RU" sz="2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HelveticaNeue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 sz="1400" b="0" i="0" u="none" strike="noStrike" kern="1200" spc="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HelveticaNeue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следующего рабочего дня со дня получения результатов проведения ПДО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Бюро МСЭ;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Гражданин (его законный или уполномоченный представитель)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>
            <a:off x="3424397" y="967923"/>
            <a:ext cx="5477854" cy="423554"/>
          </a:xfrm>
          <a:prstGeom prst="curvedDownArrow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640955">
            <a:off x="347361" y="300615"/>
            <a:ext cx="1672395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27347"/>
              </p:ext>
            </p:extLst>
          </p:nvPr>
        </p:nvGraphicFramePr>
        <p:xfrm>
          <a:off x="170385" y="1054662"/>
          <a:ext cx="11805885" cy="4806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226"/>
                <a:gridCol w="3509319"/>
                <a:gridCol w="2174789"/>
                <a:gridCol w="450455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Ведомство, направившее уведомление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УВЕДОМЛЕНИЕ</a:t>
                      </a:r>
                      <a:endParaRPr lang="ru-RU" sz="3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направления уведомления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ПОЛУЧЕНИЯ УВЕДОМЛЕНИЯ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ГРАЖДАНИНОМ (ЕГО ЗАКОННЫМ ИЛИ УПОЛНОМОЧЕННЫМ ПРЕДСТАВИТЕЛЕМ)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</a:tr>
              <a:tr h="1388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Бюро МСЭ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причинах возврата направления на МСЭ в медицинскую организацию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одного рабочего дня после возвращения в медицинскую организацию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Заказным почтовым отправлением/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Телефонная связь, включая сотовую связь /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сообщение /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кабинет на едином портале (ЕПГУ) 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необходимости проведения медицинского обследование по перечню</a:t>
                      </a:r>
                      <a:endParaRPr lang="ru-RU" sz="20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рабочих дней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дня поступления возвращенного направления на МСЭ</a:t>
                      </a:r>
                      <a:endParaRPr lang="ru-RU" sz="14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ПРИЕМА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 ВРАЧЕЙ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повторной передаче в бюро МСЭ направления на МСЭ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возврата направления 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бюро МСЭ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Заказным почтовым отправлением/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Телефонная связь, включая сотовую связь /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сообщение /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кабинет на едином портале (ЕПГУ)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6286" y="73489"/>
            <a:ext cx="10234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</a:rPr>
              <a:t>УВЕДОМЛЕНИЯ ГРАЖДАНИНА</a:t>
            </a:r>
            <a:endParaRPr lang="ru-RU" sz="4000" b="1" dirty="0">
              <a:latin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6800" y="2545198"/>
            <a:ext cx="461530" cy="47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6800" y="3528823"/>
            <a:ext cx="461530" cy="47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8308" y="4993887"/>
            <a:ext cx="461530" cy="47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53834"/>
              </p:ext>
            </p:extLst>
          </p:nvPr>
        </p:nvGraphicFramePr>
        <p:xfrm>
          <a:off x="170385" y="718991"/>
          <a:ext cx="11805885" cy="5489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074"/>
                <a:gridCol w="3476368"/>
                <a:gridCol w="1944130"/>
                <a:gridCol w="449631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Ведомство, направившее уведомление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3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УВЕДОМЛЕНИЕ</a:t>
                      </a:r>
                      <a:endParaRPr lang="ru-RU" sz="3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направления уведомления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ПОЛУЧЕНИЯ УВЕДОМЛЕНИЯ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ГРАЖДАНИНОМ (ЕГО ЗАКОННЫМ ИЛИ УПОЛНОМОЧЕННЫМ ПРЕДСТАВИТЕЛЕМ)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</a:tr>
              <a:tr h="1388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Бюро МСЭ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регистрации направления на МСЭ </a:t>
                      </a:r>
                    </a:p>
                    <a:p>
                      <a:pPr algn="ctr"/>
                      <a:endParaRPr lang="ru-RU" sz="2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заявления о проведении МСЭ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регистрации направления на МСЭ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/заявления</a:t>
                      </a:r>
                      <a:endParaRPr lang="ru-RU" sz="1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Заказным почтовым отправлением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Телефонная связь, включая сотовую связь/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сообщение /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кабинет на едином портале (ЕПГУ) </a:t>
                      </a:r>
                    </a:p>
                  </a:txBody>
                  <a:tcPr anchor="ctr"/>
                </a:tc>
              </a:tr>
              <a:tr h="10103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 ГБ МСЭ</a:t>
                      </a:r>
                    </a:p>
                    <a:p>
                      <a:pPr algn="ctr"/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регистрации заявления об обжаловании решения бюро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7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Бюро МСЭ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проведении медико-социальной экспертизы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Заказным почтовым отправлением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кабинет на едином портале (ЕПГУ) </a:t>
                      </a:r>
                    </a:p>
                    <a:p>
                      <a:pPr algn="ctr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866247" y="2561673"/>
            <a:ext cx="461530" cy="47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66247" y="3957705"/>
            <a:ext cx="461530" cy="47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66247" y="5353737"/>
            <a:ext cx="461530" cy="47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385" y="0"/>
            <a:ext cx="10234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</a:rPr>
              <a:t>УВЕДОМЛЕНИЯ ГРАЖДАНИНА</a:t>
            </a:r>
            <a:endParaRPr lang="ru-RU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274"/>
              </p:ext>
            </p:extLst>
          </p:nvPr>
        </p:nvGraphicFramePr>
        <p:xfrm>
          <a:off x="236286" y="1304869"/>
          <a:ext cx="11805885" cy="326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160"/>
                <a:gridCol w="3552526"/>
                <a:gridCol w="2146450"/>
                <a:gridCol w="4033749"/>
              </a:tblGrid>
              <a:tr h="81731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Ведомство, направившее уведомление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3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УВЕДОМЛЕНИЕ</a:t>
                      </a:r>
                      <a:endParaRPr lang="ru-RU" sz="33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направления уведомления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ПОЛУЧЕНИЯ УВЕДОМЛЕНИЯ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ГРАЖДАНИНОМ (ЕГО ЗАКОННЫМ ИЛИ УПОЛНОМОЧЕННЫМ ПРЕДСТАВИТЕЛЕМ)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" marR="4002" marT="4002" marB="0" anchor="ctr"/>
                </a:tc>
              </a:tr>
              <a:tr h="2344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результатах проведения дополнительного обследования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следующего рабочего дня со дня получения результатов проведения ПДО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Заказным почтовым отправлением/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кабинет на едином портале (ЕПГУ) </a:t>
                      </a:r>
                    </a:p>
                    <a:p>
                      <a:pPr algn="ctr" fontAlgn="t"/>
                      <a:endParaRPr lang="ru-RU" sz="1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15048" y="4568149"/>
            <a:ext cx="8552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В случае получения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СОГЛАСИЯ</a:t>
            </a:r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</a:rPr>
              <a:t>гражданина (его законного или уполномоченного представителя) на дополнительное обследование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1013255" y="3683395"/>
            <a:ext cx="461530" cy="47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286" y="73489"/>
            <a:ext cx="10234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</a:rPr>
              <a:t>УВЕДОМЛЕНИЯ ГРАЖДАНИНА</a:t>
            </a:r>
            <a:endParaRPr lang="ru-RU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857" y="0"/>
            <a:ext cx="698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СРОКИ УСТАНОВЛЕНИЯ ИНВАЛИДНОСТИ</a:t>
            </a:r>
            <a:endParaRPr lang="ru-RU" altLang="ru-RU" sz="2400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8784"/>
              </p:ext>
            </p:extLst>
          </p:nvPr>
        </p:nvGraphicFramePr>
        <p:xfrm>
          <a:off x="299557" y="498530"/>
          <a:ext cx="11074054" cy="5475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1351"/>
                <a:gridCol w="4076804"/>
                <a:gridCol w="3305899"/>
              </a:tblGrid>
              <a:tr h="4978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 (18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 и старше)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18 лет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60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группа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и III группы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"ребенок-инвалид"</a:t>
                      </a:r>
                    </a:p>
                  </a:txBody>
                  <a:tcPr anchor="ctr"/>
                </a:tc>
              </a:tr>
              <a:tr h="4978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 года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78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указания срока переосвидетельствования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 года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7817">
                <a:tc rowSpan="3"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5 лет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4324">
                <a:tc gridSpan="2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достижения гражданином возраста 14 лет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4324">
                <a:tc gridSpan="2"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достижения гражданином возраста 18 лет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67" y="3197613"/>
            <a:ext cx="1922910" cy="28552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13" y="5885001"/>
            <a:ext cx="11442003" cy="9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680" y="690954"/>
            <a:ext cx="1199594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общее заболевание;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трудовое увечье;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профессиональное заболевание;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инвалидность с детства;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инвалидность с детства вследствие ранения (контузии, увечья), связанная с боевыми действиями в период Великой Отечественной войны 1941-1945 годов;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военная травма;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заболевание получено в период военной службы;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заболевание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обусловленное получено при исполнении обязанностей военной службы (служебных обязанностей) в связи с катастрофой на Чернобыльской АЭС;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и) заболевание связано с катастрофой на Чернобыльской АЭС;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к) заболевание, полученное при исполнении иных обязанностей военной службы (служебных обязанностей), связано с катастрофой на Чернобыльской АЭС;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л) заболевание связано с аварией на производственном объединении "Маяк";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заболевание, полученное при исполнении иных обязанностей военной службы (служебных обязанностей), связано с аварией на производственном объединении "Маяк";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н) заболевание связано с последствиями радиационных воздействий;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о) заболевание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обусловленное получено при исполнении обязанностей военной службы (служебных обязанностей) в связи с непосредственным участием в действиях подразделений особого риска;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п) заболевание (ранение, контузия, увечье), полученное лицом, обслуживавшим действующие воинские части Вооруженных Сил СССР и Вооруженных Сил Российской Федерации, находившиеся на территориях других государств в период ведения в этих государствах боевых действий;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р) инвалидность вследствие ранения (контузии, увечья), полученного в связи с участием в боевых действиях в составе отрядов самообороны Республики Дагестан в период с августа по сентябрь 1999 г. в ходе контртеррористических операций на территории Республики Дагестан;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иные причины, установленные законодательством Российской Федерации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842" y="0"/>
            <a:ext cx="11752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В СЛУЧАЕ ПРИЗНАНИЯ ГРАЖДАНИНА ИНВАЛИДОМ УСТАНАВЛИВАЮТСЯ СЛЕДУЮЩИЕ ПРИЧИНЫ ИНВАЛИДНОСТИ: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3" y="5885001"/>
            <a:ext cx="11442003" cy="9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7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" y="5858613"/>
            <a:ext cx="11905323" cy="10123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3331"/>
            <a:ext cx="653208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ИЗМЕНЕНИЯ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" r="83529" b="265"/>
          <a:stretch/>
        </p:blipFill>
        <p:spPr>
          <a:xfrm>
            <a:off x="287293" y="650708"/>
            <a:ext cx="433002" cy="43699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82544" y="1211538"/>
            <a:ext cx="10971256" cy="7414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16014" y="937700"/>
            <a:ext cx="8238" cy="5476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10506" y="650708"/>
            <a:ext cx="5300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Признаны 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утратившим силу с 1 июля 2022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544" y="1593734"/>
            <a:ext cx="586151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февраля 2006 г. № 95 «О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и условиях признания лица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0313" y="1732886"/>
            <a:ext cx="46873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апреля 2022 г. № 588 «О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признании лица 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инвалидом»</a:t>
            </a:r>
            <a:endParaRPr lang="ru-RU" sz="3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2544" y="2786781"/>
            <a:ext cx="586151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октября 2020 г. № 1697 «О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Временном порядке признания лица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инвалидом»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2544" y="3833639"/>
            <a:ext cx="5861511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2020 г. № 1730 «О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Временном порядке установления степени утраты профессиональной трудоспособности в результате несчастных случаев на производстве и профессиональных заболеваний и разработки программы реабилитации пострадавшего в результате несчастного случая на производстве и профессионального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заболевания»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8937" y="748387"/>
            <a:ext cx="37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действовать c 1 июля 2022 г.</a:t>
            </a:r>
          </a:p>
        </p:txBody>
      </p:sp>
    </p:spTree>
    <p:extLst>
      <p:ext uri="{BB962C8B-B14F-4D97-AF65-F5344CB8AC3E}">
        <p14:creationId xmlns:p14="http://schemas.microsoft.com/office/powerpoint/2010/main" val="16340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280" y="4277828"/>
            <a:ext cx="11887200" cy="1323439"/>
          </a:xfrm>
          <a:prstGeom prst="rect">
            <a:avLst/>
          </a:prstGeom>
          <a:solidFill>
            <a:srgbClr val="DEEBF7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гражданах, которым оказывается услуга по проведению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МСЭ,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включению в федеральную государственную информационную систему "Федеральный реестр инвалидов"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(ФГИС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"Федеральный реестр инвалидов"), осуществляется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реального времени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внесении информации в ЕАВИИАС МСЭ.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090" y="75706"/>
            <a:ext cx="11887200" cy="9233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  <a:prstDash val="dash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услуги по проведению МСЭ осуществляется с использованием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Единой автоматизированной вертикально-интегрированной информационно-аналитической системы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проведению медико-социальной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экспертизы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(ФГИС ЕАВИИАС МСЭ)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85" y="1413325"/>
            <a:ext cx="4939014" cy="24502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8685" t="11682" r="19466" b="12382"/>
          <a:stretch/>
        </p:blipFill>
        <p:spPr>
          <a:xfrm>
            <a:off x="2750574" y="1190865"/>
            <a:ext cx="4151624" cy="28704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90" y="5728809"/>
            <a:ext cx="11905323" cy="1012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80" y="1088015"/>
            <a:ext cx="2647047" cy="30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1" y="5845601"/>
            <a:ext cx="11905323" cy="1012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229" y="2563894"/>
            <a:ext cx="3883961" cy="19268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685" t="11682" r="19466" b="12382"/>
          <a:stretch/>
        </p:blipFill>
        <p:spPr>
          <a:xfrm>
            <a:off x="2750574" y="2347784"/>
            <a:ext cx="3122535" cy="21589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35" y="2347784"/>
            <a:ext cx="1939439" cy="22436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7664" y="148746"/>
            <a:ext cx="1120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</a:rPr>
              <a:t>РЕЗУЛЬТАТЫ ПРИЗНАНИЯ ЛИЦА ИНВАЛИДОМ</a:t>
            </a:r>
            <a:endParaRPr lang="ru-RU" sz="3600" b="1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751" y="948129"/>
            <a:ext cx="11395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акта медико-социальной экспертизы гражданина, признанного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инвалидом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(ранее Выписка «розовой» справки МСЭ передавалась в Пенсионный фонд)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596714" y="2100358"/>
            <a:ext cx="3451654" cy="6263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9616" y="4954239"/>
            <a:ext cx="8791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реального 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в электронном виде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2422" y="1044824"/>
            <a:ext cx="747861" cy="73430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4" y="5849261"/>
            <a:ext cx="11905323" cy="10123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071" y="140295"/>
            <a:ext cx="35175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22222"/>
                </a:solidFill>
                <a:latin typeface="Proxima Nova Rg Inner"/>
              </a:rPr>
              <a:t>СВЕДЕНИЯ О ПРИЗНАНИИ ГРАЖДАНИНА ИНВАЛИДОМ</a:t>
            </a:r>
            <a:endParaRPr lang="ru-RU" b="0" i="0" dirty="0">
              <a:solidFill>
                <a:srgbClr val="222222"/>
              </a:solidFill>
              <a:effectLst/>
              <a:latin typeface="Proxima Nova Rg Inner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32" y="1728248"/>
            <a:ext cx="2664614" cy="13218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27937" y="813099"/>
            <a:ext cx="2913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 в Федеральном реестре инвалидов запись об инвалиде.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25295" y="103632"/>
            <a:ext cx="3795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  <a:latin typeface="Proxima Nova Rg Inner"/>
              </a:rPr>
              <a:t>Уведомление о дате и времени размещения записи об </a:t>
            </a:r>
            <a:r>
              <a:rPr lang="ru-RU" dirty="0" smtClean="0">
                <a:solidFill>
                  <a:srgbClr val="222222"/>
                </a:solidFill>
                <a:latin typeface="Proxima Nova Rg Inner"/>
              </a:rPr>
              <a:t>инвалиде (в электронном виде)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8685" t="11682" r="19466" b="12382"/>
          <a:stretch/>
        </p:blipFill>
        <p:spPr>
          <a:xfrm>
            <a:off x="9645735" y="565297"/>
            <a:ext cx="2452884" cy="16959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661" y="123033"/>
            <a:ext cx="1523512" cy="1762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b="35143"/>
          <a:stretch/>
        </p:blipFill>
        <p:spPr>
          <a:xfrm>
            <a:off x="213521" y="4221606"/>
            <a:ext cx="4301069" cy="19957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021176" y="17535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МСЭ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095" y="3221757"/>
            <a:ext cx="4316495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222222"/>
                </a:solidFill>
                <a:latin typeface="Proxima Nova Rg Inner"/>
              </a:rPr>
              <a:t>СВЕДЕНИЯ О ПРИЗНАНИИ ГРАЖДАНИНА ИНВАЛИДОМ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222222"/>
                </a:solidFill>
                <a:latin typeface="Proxima Nova Rg Inner"/>
              </a:rPr>
              <a:t>ИПРА</a:t>
            </a:r>
            <a:endParaRPr lang="ru-RU" sz="1600" dirty="0">
              <a:solidFill>
                <a:srgbClr val="222222"/>
              </a:solidFill>
              <a:latin typeface="Proxima Nova Rg Inner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16923" y="2827451"/>
            <a:ext cx="0" cy="351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336754" y="1174141"/>
            <a:ext cx="4593890" cy="660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477367" y="1834841"/>
            <a:ext cx="0" cy="351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293014" y="3041896"/>
            <a:ext cx="6569471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222222"/>
                </a:solidFill>
                <a:latin typeface="Proxima Nova Rg Inner"/>
              </a:rPr>
              <a:t>Выдается справка, подтверждающая факт установления инвалидности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222222"/>
                </a:solidFill>
                <a:latin typeface="Proxima Nova Rg Inner"/>
              </a:rPr>
              <a:t>ИПРА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47805" y="2373703"/>
            <a:ext cx="6060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22222"/>
                </a:solidFill>
                <a:latin typeface="Proxima Nova Rg Inner"/>
              </a:rPr>
              <a:t>После </a:t>
            </a:r>
            <a:r>
              <a:rPr lang="ru-RU" dirty="0">
                <a:solidFill>
                  <a:srgbClr val="222222"/>
                </a:solidFill>
                <a:latin typeface="Proxima Nova Rg Inner"/>
              </a:rPr>
              <a:t>получения бюро </a:t>
            </a:r>
            <a:r>
              <a:rPr lang="ru-RU" b="1" dirty="0" smtClean="0">
                <a:solidFill>
                  <a:srgbClr val="222222"/>
                </a:solidFill>
                <a:latin typeface="Proxima Nova Rg Inner"/>
              </a:rPr>
              <a:t>уведомления </a:t>
            </a:r>
            <a:r>
              <a:rPr lang="ru-RU" b="1" dirty="0">
                <a:solidFill>
                  <a:srgbClr val="222222"/>
                </a:solidFill>
                <a:latin typeface="Proxima Nova Rg Inner"/>
              </a:rPr>
              <a:t>из </a:t>
            </a:r>
            <a:r>
              <a:rPr lang="ru-RU" b="1" dirty="0" smtClean="0">
                <a:solidFill>
                  <a:srgbClr val="222222"/>
                </a:solidFill>
                <a:latin typeface="Proxima Nova Rg Inner"/>
              </a:rPr>
              <a:t>ФРИ </a:t>
            </a:r>
            <a:r>
              <a:rPr lang="ru-RU" dirty="0">
                <a:solidFill>
                  <a:srgbClr val="222222"/>
                </a:solidFill>
                <a:latin typeface="Proxima Nova Rg Inner"/>
              </a:rPr>
              <a:t>о размещении о нем </a:t>
            </a:r>
            <a:r>
              <a:rPr lang="ru-RU" dirty="0" smtClean="0">
                <a:solidFill>
                  <a:srgbClr val="222222"/>
                </a:solidFill>
                <a:latin typeface="Proxima Nova Rg Inner"/>
              </a:rPr>
              <a:t>сведений</a:t>
            </a:r>
            <a:endParaRPr lang="ru-RU" b="0" i="0" dirty="0">
              <a:solidFill>
                <a:srgbClr val="222222"/>
              </a:solidFill>
              <a:effectLst/>
              <a:latin typeface="Proxima Nova Rg Inner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56040" y="3488509"/>
            <a:ext cx="28813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01033" y="4552672"/>
            <a:ext cx="263762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u="sng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u="sng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согласованию </a:t>
            </a:r>
            <a:endParaRPr lang="ru-RU" sz="1600" u="sng" dirty="0" smtClean="0">
              <a:solidFill>
                <a:srgbClr val="222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 может быть выдана на руки гражданину </a:t>
            </a:r>
          </a:p>
          <a:p>
            <a:pPr algn="ctr"/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либо направлена заказным почтовым отправлением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355887" y="4426171"/>
            <a:ext cx="362784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 </a:t>
            </a: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гражданину на бумажном носителе и в форме 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ДОКУМЕНТА 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личный кабинет гражданина на ЕПГУ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274539" y="5547760"/>
            <a:ext cx="3844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</a:rPr>
              <a:t>При проведении МСЭ с личным присутствием гражданина ИПРА </a:t>
            </a:r>
            <a:r>
              <a:rPr lang="ru-RU" sz="1200" b="1" dirty="0" smtClean="0">
                <a:latin typeface="times new roman" panose="02020603050405020304" pitchFamily="18" charset="0"/>
              </a:rPr>
              <a:t>ПО </a:t>
            </a:r>
            <a:r>
              <a:rPr lang="ru-RU" sz="1200" b="1" dirty="0">
                <a:latin typeface="times new roman" panose="02020603050405020304" pitchFamily="18" charset="0"/>
              </a:rPr>
              <a:t>ЖЕЛАНИЮ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</a:rPr>
              <a:t>инвалида 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может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</a:rPr>
              <a:t>быть выдана ему на руки на бумажном носителе.</a:t>
            </a:r>
            <a:endParaRPr lang="ru-RU" sz="1200" dirty="0"/>
          </a:p>
        </p:txBody>
      </p:sp>
      <p:cxnSp>
        <p:nvCxnSpPr>
          <p:cNvPr id="42" name="Прямая со стрелкой 41"/>
          <p:cNvCxnSpPr>
            <a:stCxn id="32" idx="0"/>
          </p:cNvCxnSpPr>
          <p:nvPr/>
        </p:nvCxnSpPr>
        <p:spPr>
          <a:xfrm flipV="1">
            <a:off x="6719848" y="3970868"/>
            <a:ext cx="1933085" cy="581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0165072" y="4155383"/>
            <a:ext cx="4738" cy="212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-20418" y="947244"/>
            <a:ext cx="747861" cy="73430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95308" y="2490487"/>
            <a:ext cx="747861" cy="73430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776318" y="1039197"/>
            <a:ext cx="747861" cy="73430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259768" y="2261226"/>
            <a:ext cx="747861" cy="73430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9" y="160295"/>
            <a:ext cx="2768451" cy="1870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4" y="5772286"/>
            <a:ext cx="11905323" cy="1012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165" y="749756"/>
            <a:ext cx="854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ГРАЖДАНИНУ, НЕ ПРИЗНАННОМУ ИНВАЛИДОМ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8564" y="1766697"/>
            <a:ext cx="9529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с результатами </a:t>
            </a:r>
            <a:endParaRPr lang="ru-RU" sz="32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медико-социальной экспертизы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139" y="3097459"/>
            <a:ext cx="4625587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 заказным почтовым отправлением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404" y="2987433"/>
            <a:ext cx="3465209" cy="8619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086885" y="3264649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22222"/>
                </a:solidFill>
                <a:latin typeface="Proxima Nova Rg Inner"/>
              </a:rPr>
              <a:t>и 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23776" y="4125446"/>
            <a:ext cx="11155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проведения медико-социальной экспертизы </a:t>
            </a:r>
            <a:endParaRPr lang="ru-RU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ПРИСУТСТВИЕМ ГРАЖДАНИНА ПО ЕГО ЖЕЛАНИЮ </a:t>
            </a: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его законного или уполномоченного представителя </a:t>
            </a:r>
            <a:endParaRPr lang="ru-RU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медико-социальной экспертизы </a:t>
            </a:r>
            <a:endParaRPr lang="ru-RU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ВЫДАНА НА БУМАЖНОМ НОСИТЕЛЕ НА РУКИ ГРАЖДАНИНУ </a:t>
            </a: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законному или уполномоченному представителю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06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6" y="5845601"/>
            <a:ext cx="11905323" cy="1012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6" y="176971"/>
            <a:ext cx="2643428" cy="178629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847610" y="118325"/>
            <a:ext cx="1008077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Выдаются по заявлени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гражданина </a:t>
            </a:r>
          </a:p>
          <a:p>
            <a:pPr algn="ctr"/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(его законного или уполномоченного представителя):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98669" y="4908041"/>
            <a:ext cx="4249240" cy="584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</a:t>
            </a:r>
            <a:endParaRPr lang="ru-RU" sz="32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573" y="4761976"/>
            <a:ext cx="3465209" cy="8619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7" name="Прямоугольник 36"/>
          <p:cNvSpPr/>
          <p:nvPr/>
        </p:nvSpPr>
        <p:spPr>
          <a:xfrm>
            <a:off x="6066337" y="4940923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22222"/>
                </a:solidFill>
                <a:latin typeface="Proxima Nova Rg Inner"/>
              </a:rPr>
              <a:t>и (или)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2323" y="1306744"/>
            <a:ext cx="5680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подачи указанного заявления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94548" y="1963266"/>
            <a:ext cx="2189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</a:t>
            </a:r>
            <a:endParaRPr lang="ru-RU" sz="3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968" y="2876439"/>
            <a:ext cx="3764320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 акта медико-социальной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2323" y="2884614"/>
            <a:ext cx="4399082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протокола проведения медико-социальной экспертизы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42638" y="2876438"/>
            <a:ext cx="3554288" cy="1200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реабилитации или 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23673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6" y="5845601"/>
            <a:ext cx="11905323" cy="1012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191" y="27090"/>
            <a:ext cx="11212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РЕЗУЛЬТАТАХ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МЕДИКО-СОЦИАЛЬНОЙ ЭКСПЕРТИЗЫ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утверждена приказом Минтруда России от 21 июня 2019 г. № 435н)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16278" y="2241016"/>
            <a:ext cx="905896" cy="14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1361" b="-1"/>
          <a:stretch/>
        </p:blipFill>
        <p:spPr>
          <a:xfrm>
            <a:off x="9943676" y="1500117"/>
            <a:ext cx="1889143" cy="168497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9151923" y="1941863"/>
            <a:ext cx="726393" cy="85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52318" y="1721784"/>
            <a:ext cx="6549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бюро не позднее следующего рабочего дня со дня принятия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649" y="3763235"/>
            <a:ext cx="1147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доступа у медицинской организации к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информационным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 сведения о результатах проведенной медико-социальной экспертизы бюро направляет 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5835" y="2901467"/>
            <a:ext cx="5301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электронного документа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0066" y="2241016"/>
            <a:ext cx="206620" cy="19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1" y="1509823"/>
            <a:ext cx="2464767" cy="16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941" t="6061" r="3488" b="4545"/>
          <a:stretch/>
        </p:blipFill>
        <p:spPr>
          <a:xfrm>
            <a:off x="367093" y="60069"/>
            <a:ext cx="6823135" cy="411981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4537644" y="3300191"/>
            <a:ext cx="9524" cy="103455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687" y="4468607"/>
            <a:ext cx="855560" cy="7000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70216" y="4398152"/>
            <a:ext cx="4094012" cy="596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бюро МСЭ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 сменой экспертного состава ГБ МСЭ)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29546" y="5014744"/>
            <a:ext cx="9524" cy="54760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87352" y="5582868"/>
            <a:ext cx="3663889" cy="596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бюро МСЭ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Москва)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2"/>
          <p:cNvPicPr/>
          <p:nvPr/>
        </p:nvPicPr>
        <p:blipFill>
          <a:blip r:embed="rId5"/>
          <a:stretch/>
        </p:blipFill>
        <p:spPr>
          <a:xfrm>
            <a:off x="70920" y="5847120"/>
            <a:ext cx="11903760" cy="1010880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4374293" y="317725"/>
            <a:ext cx="7372864" cy="569117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ПОРЯДОК ОБЖАЛОВАНИЯ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2" y="5732743"/>
            <a:ext cx="11905323" cy="1012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35143"/>
          <a:stretch/>
        </p:blipFill>
        <p:spPr>
          <a:xfrm>
            <a:off x="1226345" y="120357"/>
            <a:ext cx="9581697" cy="444609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37621" y="4667747"/>
            <a:ext cx="4209535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2022 г. </a:t>
            </a: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акта освидетельствования гражданина, признанного </a:t>
            </a: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инвалидом - исключительно </a:t>
            </a:r>
            <a:r>
              <a:rPr lang="ru-RU" sz="16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</a:t>
            </a: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ДОКУМЕНТА</a:t>
            </a:r>
            <a:endParaRPr lang="ru-RU" sz="1600" dirty="0">
              <a:solidFill>
                <a:srgbClr val="222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5539" y="4663465"/>
            <a:ext cx="611146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 </a:t>
            </a:r>
            <a:r>
              <a:rPr lang="ru-RU" sz="2000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 (ИПРА ребенка-инвалида) </a:t>
            </a:r>
            <a:r>
              <a:rPr lang="ru-RU" sz="20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гражданину на бумажном носителе и в форме </a:t>
            </a:r>
            <a:r>
              <a:rPr lang="ru-RU" sz="1600" dirty="0" smtClean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ДОКУМЕНТА </a:t>
            </a:r>
            <a:r>
              <a:rPr lang="ru-RU" sz="20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личный кабинет гражданина на ЕПГУ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8"/>
            <a:ext cx="2259453" cy="3263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65" y="520969"/>
            <a:ext cx="3434316" cy="6206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4381" y="324433"/>
            <a:ext cx="6907619" cy="9233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Раздел «Моё здоровье»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Категория «Популярные услуги»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Услуга «Проведение медико-социальной экспертизы»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3920"/>
          <a:stretch/>
        </p:blipFill>
        <p:spPr>
          <a:xfrm>
            <a:off x="0" y="1351710"/>
            <a:ext cx="5846545" cy="42664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0845" y="4348246"/>
            <a:ext cx="5586494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u="sng" dirty="0">
                <a:latin typeface="Georgia" panose="02040502050405020303" pitchFamily="18" charset="0"/>
              </a:rPr>
              <a:t>Получить копии или дубликаты документов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Запросить дубликат справки об инвалидности, копии акта и протокола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76107" y="1271440"/>
            <a:ext cx="237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Цель обращения: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0845" y="1601664"/>
            <a:ext cx="5586494" cy="9848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u="sng" dirty="0">
                <a:latin typeface="Georgia" panose="02040502050405020303" pitchFamily="18" charset="0"/>
              </a:rPr>
              <a:t>Записаться на МСЭ, если отказали в направлении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в электронном виде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медицинская организация, орган пенсионного обеспечения или орган социальной защиты населения отказали гражданину в направлении на МСЭ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0649" y="4955215"/>
            <a:ext cx="5586494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u="sng" dirty="0">
                <a:latin typeface="Georgia" panose="02040502050405020303" pitchFamily="18" charset="0"/>
              </a:rPr>
              <a:t>Установить причину смерти инвалида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может быть подано в случаях, когда членам семьи умершего инвалида положены меры социальной защиты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70845" y="3300292"/>
            <a:ext cx="5586494" cy="9848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u="sng" dirty="0">
                <a:latin typeface="Georgia" panose="02040502050405020303" pitchFamily="18" charset="0"/>
              </a:rPr>
              <a:t>Внести изменения в документы или ИПРА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ИПРА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вносятся,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были уточнены характеристики ТСР, изменились антропометрические данные, появились рекомендации о товарах и услугах для детей-инвалидов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0845" y="2673991"/>
            <a:ext cx="5586494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u="sng" dirty="0">
                <a:latin typeface="Georgia" panose="02040502050405020303" pitchFamily="18" charset="0"/>
              </a:rPr>
              <a:t>Обжаловать решение бюро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Обжаловать решение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МСЭ в месячный срок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4" y="5860005"/>
            <a:ext cx="9039641" cy="997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r="67379" b="56782"/>
          <a:stretch/>
        </p:blipFill>
        <p:spPr>
          <a:xfrm>
            <a:off x="8994498" y="5919839"/>
            <a:ext cx="767462" cy="762578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68C2-FDD3-4DBF-955C-3A43EDF39E66}" type="slidenum">
              <a:rPr lang="ru-RU" smtClean="0"/>
              <a:t>38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628932" y="6040283"/>
            <a:ext cx="2359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</a:rPr>
              <a:t>Услугу предоставляет Пенсионный фонд Российской Федерации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5279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0116" y="436847"/>
            <a:ext cx="4863518" cy="477053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Минтруда России </a:t>
            </a:r>
            <a:endParaRPr lang="en-US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13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июня 2017 г. № 486н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"Об утверждении Порядка разработки и реализации ИПРА инвалида, ИПРА ребенка-инвалида, выдаваемых федеральными государственными учреждениями медико-социальной экспертизы,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их форм "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Статус: действующий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82" y="702218"/>
            <a:ext cx="5772310" cy="4837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66" y="5270112"/>
            <a:ext cx="4377134" cy="99242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657" y="922164"/>
            <a:ext cx="848613" cy="51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43600" y="4592348"/>
            <a:ext cx="2275367" cy="73364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70375" y="52419"/>
            <a:ext cx="6337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ira_sanslight"/>
              </a:rPr>
              <a:t>Проводятся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fira_sanslight"/>
              </a:rPr>
              <a:t>ОБЩЕСТВЕННЫЕ ОБСУЖДЕНИЯ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ira_sanslight"/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ira_sanslight"/>
              </a:rPr>
              <a:t>отношении текста проекта нормативного правового акта и независимая антикоррупционная экспертиза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38598" y="1840836"/>
            <a:ext cx="343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https://regulation.gov.ru/projects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73146" y="4852086"/>
            <a:ext cx="1239344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1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9" y="40060"/>
            <a:ext cx="4287259" cy="610047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2" y="5783495"/>
            <a:ext cx="11905323" cy="10123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51241" y="872082"/>
            <a:ext cx="7199985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Организована работа </a:t>
            </a:r>
          </a:p>
          <a:p>
            <a:pPr marL="0" lvl="1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РАЗМЕЩЕНИЮ ЛИСТОВКИ В ПУБЛИЧНЫХ МЕСТАХ МУНИЦИПАЛЬНЫХ ОБРАЗОВАНИЙ </a:t>
            </a:r>
          </a:p>
          <a:p>
            <a:pPr marL="0" lvl="1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организация, филиал фонда социального страхования, комплексный центр социального обслуживания, центр занятости населения и др.).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7" y="180703"/>
            <a:ext cx="5309099" cy="13444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0604" y="1693037"/>
            <a:ext cx="6688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составы: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(3952) 488-241 I экспертный состав,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(3952)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488-362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экспертный состав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(3952) 488-243 III экспертный состав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(3952) 488-367 VII экспертный состав.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(3952) 488-376 VI экспертный состав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медико-социальной экспертизы и реабилитации детей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лет)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39" y="1713435"/>
            <a:ext cx="438373" cy="513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10174" r="2469" b="11326"/>
          <a:stretch/>
        </p:blipFill>
        <p:spPr>
          <a:xfrm>
            <a:off x="3840346" y="5520805"/>
            <a:ext cx="798752" cy="6879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39098" y="5664739"/>
            <a:ext cx="2984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www.38.gbmse.ru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43" y="1939470"/>
            <a:ext cx="3115103" cy="12391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405" y="346145"/>
            <a:ext cx="6422693" cy="7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78" y="19769"/>
            <a:ext cx="12027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документам, НАПРАВЛЯЕМЫМ ГРАЖДАНАМ, при проведении автоматического продления инвалидности, степени утраты профессиональной трудоспособности и/или программы реабилитации пострадавшего на производстве, у которых дата переосвидетельствования по 01.07.2022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включительно.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7" y="5892612"/>
            <a:ext cx="11905323" cy="1012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7" y="1441622"/>
            <a:ext cx="7362231" cy="47022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907" y="1958214"/>
            <a:ext cx="6204251" cy="418564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17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9" y="3241369"/>
            <a:ext cx="8854389" cy="2604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" y="5864515"/>
            <a:ext cx="11905323" cy="1012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87" y="210538"/>
            <a:ext cx="9856225" cy="28292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07007" y="1935071"/>
            <a:ext cx="1738184" cy="3871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5852" y="5327795"/>
            <a:ext cx="1962396" cy="3977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6302158" y="1866827"/>
            <a:ext cx="1124125" cy="43267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48248" y="1866827"/>
            <a:ext cx="359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Подлежит продлению на 6 мес.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7548248" y="5333177"/>
            <a:ext cx="1124125" cy="39240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761802" y="5274662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Не подлежит продлению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98135" y="2441270"/>
            <a:ext cx="1738184" cy="3871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98135" y="236678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1525" y="1486747"/>
            <a:ext cx="9664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times new roman" panose="02020603050405020304" pitchFamily="18" charset="0"/>
              </a:rPr>
              <a:t>КАКИЕ УСЛОВИЯ ПРИЗНАНИЯ ГРАЖДАНИНА ИНВАЛИДОМ?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6" y="5885001"/>
            <a:ext cx="11442003" cy="972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859" y="5258176"/>
            <a:ext cx="11536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</a:rPr>
              <a:t>Наличие </a:t>
            </a:r>
            <a:r>
              <a:rPr lang="ru-RU" sz="2800" dirty="0">
                <a:latin typeface="times new roman" panose="02020603050405020304" pitchFamily="18" charset="0"/>
              </a:rPr>
              <a:t>одного из указанных </a:t>
            </a:r>
            <a:r>
              <a:rPr lang="ru-RU" sz="2800" dirty="0" smtClean="0">
                <a:latin typeface="times new roman" panose="02020603050405020304" pitchFamily="18" charset="0"/>
              </a:rPr>
              <a:t>условий </a:t>
            </a:r>
            <a:r>
              <a:rPr lang="ru-RU" sz="2800" dirty="0">
                <a:latin typeface="times new roman" panose="02020603050405020304" pitchFamily="18" charset="0"/>
              </a:rPr>
              <a:t>не является основанием, достаточным для признания гражданина инвалидом.</a:t>
            </a:r>
            <a:endParaRPr lang="ru-RU" sz="2800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7997" y="2063634"/>
            <a:ext cx="106711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НАРУШЕНИЕ ЗДОРОВЬЯ СО СТОЙКИМ РАССТРОЙСТВОМ ФУНКЦИЙ ОРГАНИЗМА, </a:t>
            </a:r>
            <a:r>
              <a:rPr lang="ru-RU" sz="2000" dirty="0">
                <a:latin typeface="times new roman" panose="02020603050405020304" pitchFamily="18" charset="0"/>
              </a:rPr>
              <a:t>обусловленное заболеваниями, последствиями травм или дефектами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8010" y="3171630"/>
            <a:ext cx="100584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ОГРАНИЧЕНИЕ ЖИЗНЕДЕЯТЕЛЬНОСТИ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</a:rPr>
              <a:t>полная или частичная утрата гражданином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или заниматься трудовой деятельностью)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9241" y="4858066"/>
            <a:ext cx="9967169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</a:rPr>
              <a:t>необходимость в мероприятиях по реабилитации и </a:t>
            </a:r>
            <a:r>
              <a:rPr lang="ru-RU" sz="2000" dirty="0" err="1">
                <a:latin typeface="times new roman" panose="02020603050405020304" pitchFamily="18" charset="0"/>
              </a:rPr>
              <a:t>абилитации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891001" y="2868183"/>
            <a:ext cx="0" cy="230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55738" y="4495069"/>
            <a:ext cx="0" cy="273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53551" y="93079"/>
            <a:ext cx="2847781" cy="1207448"/>
          </a:xfrm>
          <a:prstGeom prst="rect">
            <a:avLst/>
          </a:prstGeom>
          <a:solidFill>
            <a:srgbClr val="54688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endParaRPr lang="ru-RU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r>
              <a:rPr lang="ru-RU" sz="1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</a:t>
            </a:r>
            <a:endParaRPr lang="ru-RU" sz="16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r>
              <a:rPr lang="ru-RU" sz="16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75572" y="100728"/>
            <a:ext cx="3208988" cy="1271423"/>
          </a:xfrm>
          <a:prstGeom prst="rect">
            <a:avLst/>
          </a:prstGeom>
          <a:solidFill>
            <a:srgbClr val="9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endParaRPr lang="en-US" sz="1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1" lvl="1" algn="ctr" defTabSz="914400">
              <a:lnSpc>
                <a:spcPct val="80000"/>
              </a:lnSpc>
              <a:defRPr/>
            </a:pPr>
            <a:r>
              <a:rPr lang="ru-RU" sz="16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r>
              <a:rPr lang="ru-RU" sz="1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медико-социальной экспертизы</a:t>
            </a:r>
          </a:p>
        </p:txBody>
      </p:sp>
      <p:pic>
        <p:nvPicPr>
          <p:cNvPr id="39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08" y="170171"/>
            <a:ext cx="739803" cy="73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59" y="132585"/>
            <a:ext cx="734557" cy="73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Стрелка вправо 40"/>
          <p:cNvSpPr/>
          <p:nvPr/>
        </p:nvSpPr>
        <p:spPr>
          <a:xfrm>
            <a:off x="3952510" y="763530"/>
            <a:ext cx="3109216" cy="516020"/>
          </a:xfrm>
          <a:prstGeom prst="rightArrow">
            <a:avLst/>
          </a:prstGeom>
          <a:solidFill>
            <a:srgbClr val="909DA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42" name="Группа 659"/>
          <p:cNvGrpSpPr>
            <a:grpSpLocks/>
          </p:cNvGrpSpPr>
          <p:nvPr/>
        </p:nvGrpSpPr>
        <p:grpSpPr bwMode="auto">
          <a:xfrm>
            <a:off x="5174920" y="43832"/>
            <a:ext cx="882290" cy="767207"/>
            <a:chOff x="10561676" y="5483098"/>
            <a:chExt cx="752129" cy="776723"/>
          </a:xfrm>
        </p:grpSpPr>
        <p:grpSp>
          <p:nvGrpSpPr>
            <p:cNvPr id="43" name="Группа 123"/>
            <p:cNvGrpSpPr>
              <a:grpSpLocks noChangeAspect="1"/>
            </p:cNvGrpSpPr>
            <p:nvPr/>
          </p:nvGrpSpPr>
          <p:grpSpPr>
            <a:xfrm>
              <a:off x="10683608" y="5483098"/>
              <a:ext cx="219556" cy="274446"/>
              <a:chOff x="6677013" y="3057523"/>
              <a:chExt cx="382586" cy="514352"/>
            </a:xfrm>
            <a:solidFill>
              <a:srgbClr val="002060"/>
            </a:solidFill>
          </p:grpSpPr>
          <p:sp>
            <p:nvSpPr>
              <p:cNvPr id="45" name="Freeform 823"/>
              <p:cNvSpPr>
                <a:spLocks noEditPoints="1"/>
              </p:cNvSpPr>
              <p:nvPr/>
            </p:nvSpPr>
            <p:spPr bwMode="auto">
              <a:xfrm>
                <a:off x="6677013" y="3057523"/>
                <a:ext cx="382586" cy="514352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10" y="314"/>
                  </a:cxn>
                  <a:cxn ang="0">
                    <a:pos x="230" y="314"/>
                  </a:cxn>
                  <a:cxn ang="0">
                    <a:pos x="230" y="68"/>
                  </a:cxn>
                  <a:cxn ang="0">
                    <a:pos x="173" y="9"/>
                  </a:cxn>
                  <a:cxn ang="0">
                    <a:pos x="10" y="9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241" y="62"/>
                  </a:cxn>
                  <a:cxn ang="0">
                    <a:pos x="241" y="324"/>
                  </a:cxn>
                  <a:cxn ang="0">
                    <a:pos x="0" y="324"/>
                  </a:cxn>
                  <a:cxn ang="0">
                    <a:pos x="0" y="0"/>
                  </a:cxn>
                </a:cxnLst>
                <a:rect l="0" t="0" r="r" b="b"/>
                <a:pathLst>
                  <a:path w="241" h="324">
                    <a:moveTo>
                      <a:pt x="10" y="9"/>
                    </a:moveTo>
                    <a:lnTo>
                      <a:pt x="10" y="314"/>
                    </a:lnTo>
                    <a:lnTo>
                      <a:pt x="230" y="314"/>
                    </a:lnTo>
                    <a:lnTo>
                      <a:pt x="230" y="68"/>
                    </a:lnTo>
                    <a:lnTo>
                      <a:pt x="173" y="9"/>
                    </a:lnTo>
                    <a:lnTo>
                      <a:pt x="10" y="9"/>
                    </a:lnTo>
                    <a:close/>
                    <a:moveTo>
                      <a:pt x="0" y="0"/>
                    </a:moveTo>
                    <a:lnTo>
                      <a:pt x="177" y="0"/>
                    </a:lnTo>
                    <a:lnTo>
                      <a:pt x="241" y="62"/>
                    </a:lnTo>
                    <a:lnTo>
                      <a:pt x="241" y="324"/>
                    </a:lnTo>
                    <a:lnTo>
                      <a:pt x="0" y="3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46" name="Freeform 824"/>
              <p:cNvSpPr>
                <a:spLocks noEditPoints="1"/>
              </p:cNvSpPr>
              <p:nvPr/>
            </p:nvSpPr>
            <p:spPr bwMode="auto">
              <a:xfrm>
                <a:off x="6946900" y="3059113"/>
                <a:ext cx="109537" cy="109538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10" y="59"/>
                  </a:cxn>
                  <a:cxn ang="0">
                    <a:pos x="53" y="59"/>
                  </a:cxn>
                  <a:cxn ang="0">
                    <a:pos x="10" y="15"/>
                  </a:cxn>
                  <a:cxn ang="0">
                    <a:pos x="8" y="0"/>
                  </a:cxn>
                  <a:cxn ang="0">
                    <a:pos x="69" y="60"/>
                  </a:cxn>
                  <a:cxn ang="0">
                    <a:pos x="66" y="69"/>
                  </a:cxn>
                  <a:cxn ang="0">
                    <a:pos x="5" y="69"/>
                  </a:cxn>
                  <a:cxn ang="0">
                    <a:pos x="0" y="65"/>
                  </a:cxn>
                  <a:cxn ang="0">
                    <a:pos x="0" y="3"/>
                  </a:cxn>
                  <a:cxn ang="0">
                    <a:pos x="8" y="0"/>
                  </a:cxn>
                </a:cxnLst>
                <a:rect l="0" t="0" r="r" b="b"/>
                <a:pathLst>
                  <a:path w="69" h="69">
                    <a:moveTo>
                      <a:pt x="10" y="15"/>
                    </a:moveTo>
                    <a:lnTo>
                      <a:pt x="10" y="59"/>
                    </a:lnTo>
                    <a:lnTo>
                      <a:pt x="53" y="59"/>
                    </a:lnTo>
                    <a:lnTo>
                      <a:pt x="10" y="15"/>
                    </a:lnTo>
                    <a:close/>
                    <a:moveTo>
                      <a:pt x="8" y="0"/>
                    </a:moveTo>
                    <a:lnTo>
                      <a:pt x="69" y="60"/>
                    </a:lnTo>
                    <a:lnTo>
                      <a:pt x="66" y="69"/>
                    </a:lnTo>
                    <a:lnTo>
                      <a:pt x="5" y="69"/>
                    </a:lnTo>
                    <a:lnTo>
                      <a:pt x="0" y="65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47" name="Rectangle 825"/>
              <p:cNvSpPr>
                <a:spLocks noChangeArrowheads="1"/>
              </p:cNvSpPr>
              <p:nvPr/>
            </p:nvSpPr>
            <p:spPr bwMode="auto">
              <a:xfrm>
                <a:off x="6794500" y="3217863"/>
                <a:ext cx="209550" cy="15875"/>
              </a:xfrm>
              <a:prstGeom prst="rect">
                <a:avLst/>
              </a:prstGeom>
              <a:grpFill/>
              <a:ln w="0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48" name="Rectangle 826"/>
              <p:cNvSpPr>
                <a:spLocks noChangeArrowheads="1"/>
              </p:cNvSpPr>
              <p:nvPr/>
            </p:nvSpPr>
            <p:spPr bwMode="auto">
              <a:xfrm>
                <a:off x="6794500" y="3251200"/>
                <a:ext cx="163512" cy="17463"/>
              </a:xfrm>
              <a:prstGeom prst="rect">
                <a:avLst/>
              </a:prstGeom>
              <a:grpFill/>
              <a:ln w="0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49" name="Rectangle 827"/>
              <p:cNvSpPr>
                <a:spLocks noChangeArrowheads="1"/>
              </p:cNvSpPr>
              <p:nvPr/>
            </p:nvSpPr>
            <p:spPr bwMode="auto">
              <a:xfrm>
                <a:off x="6794500" y="3303588"/>
                <a:ext cx="209550" cy="17463"/>
              </a:xfrm>
              <a:prstGeom prst="rect">
                <a:avLst/>
              </a:prstGeom>
              <a:grpFill/>
              <a:ln w="0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50" name="Rectangle 828"/>
              <p:cNvSpPr>
                <a:spLocks noChangeArrowheads="1"/>
              </p:cNvSpPr>
              <p:nvPr/>
            </p:nvSpPr>
            <p:spPr bwMode="auto">
              <a:xfrm>
                <a:off x="6794500" y="3338513"/>
                <a:ext cx="163512" cy="15875"/>
              </a:xfrm>
              <a:prstGeom prst="rect">
                <a:avLst/>
              </a:prstGeom>
              <a:grpFill/>
              <a:ln w="0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51" name="Rectangle 829"/>
              <p:cNvSpPr>
                <a:spLocks noChangeArrowheads="1"/>
              </p:cNvSpPr>
              <p:nvPr/>
            </p:nvSpPr>
            <p:spPr bwMode="auto">
              <a:xfrm>
                <a:off x="6794500" y="3392488"/>
                <a:ext cx="209550" cy="15875"/>
              </a:xfrm>
              <a:prstGeom prst="rect">
                <a:avLst/>
              </a:prstGeom>
              <a:grpFill/>
              <a:ln w="0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52" name="Rectangle 830"/>
              <p:cNvSpPr>
                <a:spLocks noChangeArrowheads="1"/>
              </p:cNvSpPr>
              <p:nvPr/>
            </p:nvSpPr>
            <p:spPr bwMode="auto">
              <a:xfrm>
                <a:off x="6794500" y="3427413"/>
                <a:ext cx="163512" cy="15875"/>
              </a:xfrm>
              <a:prstGeom prst="rect">
                <a:avLst/>
              </a:prstGeom>
              <a:grpFill/>
              <a:ln w="0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53" name="Freeform 831"/>
              <p:cNvSpPr>
                <a:spLocks noEditPoints="1"/>
              </p:cNvSpPr>
              <p:nvPr/>
            </p:nvSpPr>
            <p:spPr bwMode="auto">
              <a:xfrm>
                <a:off x="6727825" y="3392488"/>
                <a:ext cx="49212" cy="50800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22"/>
                  </a:cxn>
                  <a:cxn ang="0">
                    <a:pos x="21" y="22"/>
                  </a:cxn>
                  <a:cxn ang="0">
                    <a:pos x="21" y="10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32">
                    <a:moveTo>
                      <a:pt x="10" y="10"/>
                    </a:moveTo>
                    <a:lnTo>
                      <a:pt x="10" y="22"/>
                    </a:lnTo>
                    <a:lnTo>
                      <a:pt x="21" y="22"/>
                    </a:lnTo>
                    <a:lnTo>
                      <a:pt x="21" y="10"/>
                    </a:lnTo>
                    <a:lnTo>
                      <a:pt x="10" y="1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54" name="Freeform 832"/>
              <p:cNvSpPr>
                <a:spLocks noEditPoints="1"/>
              </p:cNvSpPr>
              <p:nvPr/>
            </p:nvSpPr>
            <p:spPr bwMode="auto">
              <a:xfrm>
                <a:off x="6727825" y="3113088"/>
                <a:ext cx="163512" cy="52388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22"/>
                  </a:cxn>
                  <a:cxn ang="0">
                    <a:pos x="92" y="22"/>
                  </a:cxn>
                  <a:cxn ang="0">
                    <a:pos x="92" y="10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103" y="0"/>
                  </a:cxn>
                  <a:cxn ang="0">
                    <a:pos x="103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03" h="33">
                    <a:moveTo>
                      <a:pt x="10" y="10"/>
                    </a:moveTo>
                    <a:lnTo>
                      <a:pt x="10" y="22"/>
                    </a:lnTo>
                    <a:lnTo>
                      <a:pt x="92" y="22"/>
                    </a:lnTo>
                    <a:lnTo>
                      <a:pt x="92" y="10"/>
                    </a:lnTo>
                    <a:lnTo>
                      <a:pt x="10" y="10"/>
                    </a:lnTo>
                    <a:close/>
                    <a:moveTo>
                      <a:pt x="0" y="0"/>
                    </a:moveTo>
                    <a:lnTo>
                      <a:pt x="103" y="0"/>
                    </a:lnTo>
                    <a:lnTo>
                      <a:pt x="103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55" name="Freeform 833"/>
              <p:cNvSpPr>
                <a:spLocks/>
              </p:cNvSpPr>
              <p:nvPr/>
            </p:nvSpPr>
            <p:spPr bwMode="auto">
              <a:xfrm>
                <a:off x="6731000" y="3208338"/>
                <a:ext cx="50800" cy="508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7"/>
                  </a:cxn>
                  <a:cxn ang="0">
                    <a:pos x="12" y="32"/>
                  </a:cxn>
                  <a:cxn ang="0">
                    <a:pos x="0" y="21"/>
                  </a:cxn>
                  <a:cxn ang="0">
                    <a:pos x="7" y="14"/>
                  </a:cxn>
                  <a:cxn ang="0">
                    <a:pos x="10" y="17"/>
                  </a:cxn>
                  <a:cxn ang="0">
                    <a:pos x="24" y="0"/>
                  </a:cxn>
                </a:cxnLst>
                <a:rect l="0" t="0" r="r" b="b"/>
                <a:pathLst>
                  <a:path w="32" h="32">
                    <a:moveTo>
                      <a:pt x="24" y="0"/>
                    </a:moveTo>
                    <a:lnTo>
                      <a:pt x="32" y="7"/>
                    </a:lnTo>
                    <a:lnTo>
                      <a:pt x="12" y="32"/>
                    </a:lnTo>
                    <a:lnTo>
                      <a:pt x="0" y="21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  <p:sp>
            <p:nvSpPr>
              <p:cNvPr id="56" name="Freeform 834"/>
              <p:cNvSpPr>
                <a:spLocks/>
              </p:cNvSpPr>
              <p:nvPr/>
            </p:nvSpPr>
            <p:spPr bwMode="auto">
              <a:xfrm>
                <a:off x="6731000" y="3297238"/>
                <a:ext cx="50800" cy="508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6"/>
                  </a:cxn>
                  <a:cxn ang="0">
                    <a:pos x="12" y="32"/>
                  </a:cxn>
                  <a:cxn ang="0">
                    <a:pos x="0" y="22"/>
                  </a:cxn>
                  <a:cxn ang="0">
                    <a:pos x="7" y="13"/>
                  </a:cxn>
                  <a:cxn ang="0">
                    <a:pos x="10" y="18"/>
                  </a:cxn>
                  <a:cxn ang="0">
                    <a:pos x="24" y="0"/>
                  </a:cxn>
                </a:cxnLst>
                <a:rect l="0" t="0" r="r" b="b"/>
                <a:pathLst>
                  <a:path w="32" h="32">
                    <a:moveTo>
                      <a:pt x="24" y="0"/>
                    </a:moveTo>
                    <a:lnTo>
                      <a:pt x="32" y="6"/>
                    </a:lnTo>
                    <a:lnTo>
                      <a:pt x="12" y="32"/>
                    </a:lnTo>
                    <a:lnTo>
                      <a:pt x="0" y="22"/>
                    </a:lnTo>
                    <a:lnTo>
                      <a:pt x="7" y="13"/>
                    </a:lnTo>
                    <a:lnTo>
                      <a:pt x="1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dirty="0"/>
              </a:p>
            </p:txBody>
          </p:sp>
        </p:grpSp>
        <p:sp>
          <p:nvSpPr>
            <p:cNvPr id="44" name="TextBox 28"/>
            <p:cNvSpPr txBox="1">
              <a:spLocks noChangeArrowheads="1"/>
            </p:cNvSpPr>
            <p:nvPr/>
          </p:nvSpPr>
          <p:spPr bwMode="auto">
            <a:xfrm>
              <a:off x="10561676" y="5798156"/>
              <a:ext cx="7521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200" dirty="0"/>
                <a:t>Форма </a:t>
              </a:r>
            </a:p>
            <a:p>
              <a:r>
                <a:rPr lang="ru-RU" altLang="ru-RU" sz="1200" dirty="0"/>
                <a:t>088/у-06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4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7" y="5881885"/>
            <a:ext cx="11442003" cy="972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195" y="2289967"/>
            <a:ext cx="3019992" cy="22924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7874" y="742183"/>
            <a:ext cx="3236814" cy="752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инвалидности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620" y="1599674"/>
            <a:ext cx="4197079" cy="102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срока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013" y="2725820"/>
            <a:ext cx="4143686" cy="4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ИПРА инвалида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6952" y="695987"/>
            <a:ext cx="5402454" cy="844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степени утраты профессиональной трудоспособности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6479" y="1685769"/>
            <a:ext cx="3433747" cy="828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1929" y="2633282"/>
            <a:ext cx="424510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Определение стойкой утраты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трудоспособности 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5643" y="3935316"/>
            <a:ext cx="338516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пределение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причины смерти инвалида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57203" y="4635744"/>
            <a:ext cx="388969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Определение нуждаемости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по состоянию здоровья в постоянном постороннем уходе (помощи, надзоре)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64" y="45076"/>
            <a:ext cx="11978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МСЭ ПРОВОДИТСЯ В СООТВЕТСТВИИ С ЗАЯВЛЕННЫМИ В НАПРАВЛЕНИИ НА МСЭ ИЛИ В ЗАЯВЛЕНИИ ГРАЖДАНИНА (ЕГО ЗАКОННОГО ИЛИ УПОЛНОМОЧЕННОГО ПРЕДСТАВИТЕЛЯ) ЦЕЛЯМИ ПРОВЕДЕНИЯ МСЭ:</a:t>
            </a:r>
            <a:endParaRPr lang="ru-RU" alt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0707" y="4958909"/>
            <a:ext cx="3595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установленные законодательством Российской Федерации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7403" y="3508288"/>
            <a:ext cx="3731050" cy="1131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дубликата справки МСЭ, СУПТ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403" y="4705225"/>
            <a:ext cx="3731050" cy="1131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новой справки МСЭ, СУПТ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" y="5845601"/>
            <a:ext cx="11905323" cy="10123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1034"/>
            <a:ext cx="12043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latin typeface="HelveticaNeue"/>
                <a:cs typeface="Times New Roman" panose="02020603050405020304" pitchFamily="18" charset="0"/>
              </a:rPr>
              <a:t>ПЛАН ВВОДА НОВОГО ПОРЯДКА ОФОРМЛЕНИЯ ИНВАЛИДНОСТИ</a:t>
            </a:r>
            <a:endParaRPr lang="ru-RU" sz="3200" b="1" dirty="0">
              <a:latin typeface="HelveticaNeue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794" y="1490870"/>
            <a:ext cx="11008008" cy="95410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2022 г.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смогут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выбирать 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МСЭ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0794" y="2961487"/>
            <a:ext cx="10975056" cy="95410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июня 2023 г.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МСЭ можно будет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ФОРМАТЕ при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0794" y="4286725"/>
            <a:ext cx="10975056" cy="138499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2024 г.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экспертиза будет проводиться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сотрудников МСЭ к персональным данным гражданина,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"ОБЕЗЛИЧЕННЫМ" документам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900" y="1403817"/>
            <a:ext cx="897923" cy="5766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901" y="2804399"/>
            <a:ext cx="897923" cy="5766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900" y="4133884"/>
            <a:ext cx="897923" cy="5766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F419572-C978-469C-9160-9BD71DB58EAF}" vid="{C8CBDEE8-6D5F-471E-AF65-6D9BDD45F8B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2647</TotalTime>
  <Words>2608</Words>
  <Application>Microsoft Office PowerPoint</Application>
  <PresentationFormat>Широкоэкранный</PresentationFormat>
  <Paragraphs>475</Paragraphs>
  <Slides>40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2" baseType="lpstr">
      <vt:lpstr>Calibri</vt:lpstr>
      <vt:lpstr>times new roman</vt:lpstr>
      <vt:lpstr>times new roman</vt:lpstr>
      <vt:lpstr>Arial</vt:lpstr>
      <vt:lpstr>Georgia</vt:lpstr>
      <vt:lpstr>fira_sanslight</vt:lpstr>
      <vt:lpstr>Wingdings</vt:lpstr>
      <vt:lpstr>Calibri Light</vt:lpstr>
      <vt:lpstr>Cambria Math</vt:lpstr>
      <vt:lpstr>HelveticaNeue</vt:lpstr>
      <vt:lpstr>Proxima Nova Rg Inner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Юрьевна Сасси</dc:creator>
  <cp:keywords>МСЭ</cp:keywords>
  <cp:lastModifiedBy>Наталья Юрьевна Сасси</cp:lastModifiedBy>
  <cp:revision>212</cp:revision>
  <cp:lastPrinted>2022-06-07T06:34:38Z</cp:lastPrinted>
  <dcterms:created xsi:type="dcterms:W3CDTF">2022-05-17T23:35:29Z</dcterms:created>
  <dcterms:modified xsi:type="dcterms:W3CDTF">2022-06-10T01:01:14Z</dcterms:modified>
</cp:coreProperties>
</file>